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1" r:id="rId3"/>
    <p:sldId id="288" r:id="rId4"/>
    <p:sldId id="319" r:id="rId5"/>
    <p:sldId id="320" r:id="rId6"/>
    <p:sldId id="322" r:id="rId7"/>
    <p:sldId id="330" r:id="rId8"/>
    <p:sldId id="329" r:id="rId9"/>
    <p:sldId id="328" r:id="rId10"/>
    <p:sldId id="324" r:id="rId11"/>
    <p:sldId id="327" r:id="rId12"/>
    <p:sldId id="326" r:id="rId13"/>
    <p:sldId id="325" r:id="rId14"/>
    <p:sldId id="318" r:id="rId15"/>
    <p:sldId id="31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2172"/>
    <a:srgbClr val="EB6035"/>
    <a:srgbClr val="D6EC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643"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B0C501-9083-4D40-9A43-9C05E36948D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4058D90-B676-465C-9658-68FC21CFF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402209-96E1-4D24-9669-E45449831DBF}"/>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F5DDBEEE-EB47-4F7C-B188-6696E0BA81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17CF7E-B09A-4358-8B22-0AA99B834B9F}"/>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33354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E48A06-7598-4EE6-ABE6-2BE0F5E92FE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C270830-AB1C-45F2-9169-7F321A9C3E6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9360F4-CF82-4980-8626-D6409B1490CD}"/>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5E159408-223F-49FB-91FC-C650CB134F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475CCC-C89A-465B-8144-A910B6823C85}"/>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172640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23A20D-8CB4-45C2-806E-DA19D19E679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106CDB0-57B9-43C0-9059-04DAC6700F0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F0254-96A2-4975-90F2-27FC796FC89B}"/>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FBBD33D2-C484-4897-BCB4-816A2C62D7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C5D259-7476-4C5C-B40B-E49F804AC9C3}"/>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224332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D9D023-15BD-40DD-A6FB-30DAD01C89F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C8F2F21-CF4B-4397-8AC3-27C42FEE823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E6E57A5-8A2C-41FD-ABB8-43CEA1DB6649}"/>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4A85A83B-8EAB-48FA-92E8-CC8B088345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BD5464-66AF-4D8B-97AE-3F5926C0B25D}"/>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407347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216466-9685-4758-9B5F-34C0ED9CDBC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4FBCFA2-14E9-4B76-9E5E-4A68D3B3D2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1F96DF9-805F-43B0-AA6C-DB48AC5CF216}"/>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8A66A8CF-9748-4B91-8B8B-0F75BAB189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A68905-EB2F-41C8-8C55-696A8DC5817C}"/>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172916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D080A-7FAE-431D-A135-8126863E15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DDAD72-D3D5-4556-8E9D-4A101443B1E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84C7AF4-AD60-44FC-A998-CBC304CD5323}"/>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135768D-F670-47FB-B082-14C14EDDCFC8}"/>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6" name="Espace réservé du pied de page 5">
            <a:extLst>
              <a:ext uri="{FF2B5EF4-FFF2-40B4-BE49-F238E27FC236}">
                <a16:creationId xmlns:a16="http://schemas.microsoft.com/office/drawing/2014/main" id="{BABA014E-B720-4E3D-9B25-97C842949B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43F100-28AE-48DF-B53E-989CB721A6D1}"/>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354662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315318-71B1-43A3-B644-C9640CC2FB9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D5215C3-64FB-449C-BF42-80D0402FC7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F09839B1-61DB-4836-B0D6-EF812FC8EB9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3B7449B-5A67-41E5-A9C3-51E8A7F38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8DFC3FA-0E89-400A-BFA2-364AB65B537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C22EA11-284D-49B1-9F1F-34C8C5695CA3}"/>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8" name="Espace réservé du pied de page 7">
            <a:extLst>
              <a:ext uri="{FF2B5EF4-FFF2-40B4-BE49-F238E27FC236}">
                <a16:creationId xmlns:a16="http://schemas.microsoft.com/office/drawing/2014/main" id="{E82E47F1-9267-494F-BA79-8F19A4FA502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EDD25AD-39BC-4C61-9820-C68AD7A15437}"/>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45211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436E6-9FAC-4A86-958D-BB198E7FA7C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7F22459-9170-4036-8FE8-0B287608E765}"/>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4" name="Espace réservé du pied de page 3">
            <a:extLst>
              <a:ext uri="{FF2B5EF4-FFF2-40B4-BE49-F238E27FC236}">
                <a16:creationId xmlns:a16="http://schemas.microsoft.com/office/drawing/2014/main" id="{68A156AA-EE18-4BC3-8F84-7419AA09329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F3B6266-ADAC-4690-B90E-22C00F5ADA5C}"/>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91716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D0A2C3F-1D69-4077-B3C4-C55F7A241578}"/>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3" name="Espace réservé du pied de page 2">
            <a:extLst>
              <a:ext uri="{FF2B5EF4-FFF2-40B4-BE49-F238E27FC236}">
                <a16:creationId xmlns:a16="http://schemas.microsoft.com/office/drawing/2014/main" id="{CC2A61C0-FB01-4400-957D-545979055E8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E4D30DF-43A7-47CD-BE93-59F9BA4F82FA}"/>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138603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7E478E-3E5C-46EA-898C-3A33A81759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643D0A5-EF92-4843-BA8F-481A5FA579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A801AA6-32C7-4907-894A-C33D7DEC2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E9F8BE6-1A27-4337-B01D-07417D1166E7}"/>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6" name="Espace réservé du pied de page 5">
            <a:extLst>
              <a:ext uri="{FF2B5EF4-FFF2-40B4-BE49-F238E27FC236}">
                <a16:creationId xmlns:a16="http://schemas.microsoft.com/office/drawing/2014/main" id="{297B040F-3E48-41CF-B45A-70CCD18BC7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9BDDF36-62C4-4A5F-A830-EB9061AC560A}"/>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351256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E754B8-0453-493B-B129-D34F7FB2FD3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B0F3A54-6AF2-4F2D-8306-84C03D6CA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B87C67-4968-4A3E-ABAB-55B31CB80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F7AA798-59CD-473E-8F38-7412CFB74493}"/>
              </a:ext>
            </a:extLst>
          </p:cNvPr>
          <p:cNvSpPr>
            <a:spLocks noGrp="1"/>
          </p:cNvSpPr>
          <p:nvPr>
            <p:ph type="dt" sz="half" idx="10"/>
          </p:nvPr>
        </p:nvSpPr>
        <p:spPr/>
        <p:txBody>
          <a:bodyPr/>
          <a:lstStyle/>
          <a:p>
            <a:fld id="{0C957790-779C-4574-954A-0F19372ACAF3}" type="datetimeFigureOut">
              <a:rPr lang="fr-FR" smtClean="0"/>
              <a:t>31/05/2022</a:t>
            </a:fld>
            <a:endParaRPr lang="fr-FR"/>
          </a:p>
        </p:txBody>
      </p:sp>
      <p:sp>
        <p:nvSpPr>
          <p:cNvPr id="6" name="Espace réservé du pied de page 5">
            <a:extLst>
              <a:ext uri="{FF2B5EF4-FFF2-40B4-BE49-F238E27FC236}">
                <a16:creationId xmlns:a16="http://schemas.microsoft.com/office/drawing/2014/main" id="{A9EFD485-91F5-41EF-BFF2-725FB389C7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1B2817-30E9-47AA-84D8-34F837BC34FA}"/>
              </a:ext>
            </a:extLst>
          </p:cNvPr>
          <p:cNvSpPr>
            <a:spLocks noGrp="1"/>
          </p:cNvSpPr>
          <p:nvPr>
            <p:ph type="sldNum" sz="quarter" idx="12"/>
          </p:nvPr>
        </p:nvSpPr>
        <p:spPr/>
        <p:txBody>
          <a:bodyPr/>
          <a:lstStyle/>
          <a:p>
            <a:fld id="{A965973C-1F97-42AF-84C4-42453F410145}" type="slidenum">
              <a:rPr lang="fr-FR" smtClean="0"/>
              <a:t>‹N°›</a:t>
            </a:fld>
            <a:endParaRPr lang="fr-FR"/>
          </a:p>
        </p:txBody>
      </p:sp>
    </p:spTree>
    <p:extLst>
      <p:ext uri="{BB962C8B-B14F-4D97-AF65-F5344CB8AC3E}">
        <p14:creationId xmlns:p14="http://schemas.microsoft.com/office/powerpoint/2010/main" val="1838137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47B4BAA-C835-46A8-A1BF-8C2B86D70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4463664-40BB-4E9D-8F7A-12E3451D46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6C6E06-C0D5-45CB-A4CB-65B91EFC88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57790-779C-4574-954A-0F19372ACAF3}" type="datetimeFigureOut">
              <a:rPr lang="fr-FR" smtClean="0"/>
              <a:t>31/05/2022</a:t>
            </a:fld>
            <a:endParaRPr lang="fr-FR"/>
          </a:p>
        </p:txBody>
      </p:sp>
      <p:sp>
        <p:nvSpPr>
          <p:cNvPr id="5" name="Espace réservé du pied de page 4">
            <a:extLst>
              <a:ext uri="{FF2B5EF4-FFF2-40B4-BE49-F238E27FC236}">
                <a16:creationId xmlns:a16="http://schemas.microsoft.com/office/drawing/2014/main" id="{4730D3CF-1FD5-49E9-9EA5-9A82FB583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B32D7C0-CAE2-4359-B251-C5B24E4F2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5973C-1F97-42AF-84C4-42453F410145}" type="slidenum">
              <a:rPr lang="fr-FR" smtClean="0"/>
              <a:t>‹N°›</a:t>
            </a:fld>
            <a:endParaRPr lang="fr-FR"/>
          </a:p>
        </p:txBody>
      </p:sp>
    </p:spTree>
    <p:extLst>
      <p:ext uri="{BB962C8B-B14F-4D97-AF65-F5344CB8AC3E}">
        <p14:creationId xmlns:p14="http://schemas.microsoft.com/office/powerpoint/2010/main" val="3406217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130E9237-0B7A-4634-A8F3-EB1DA8817787}"/>
              </a:ext>
            </a:extLst>
          </p:cNvPr>
          <p:cNvSpPr>
            <a:spLocks noGrp="1"/>
          </p:cNvSpPr>
          <p:nvPr>
            <p:ph type="subTitle" idx="1"/>
          </p:nvPr>
        </p:nvSpPr>
        <p:spPr/>
        <p:txBody>
          <a:bodyPr>
            <a:normAutofit/>
          </a:bodyPr>
          <a:lstStyle/>
          <a:p>
            <a:r>
              <a:rPr lang="fr-FR" sz="4400" dirty="0">
                <a:solidFill>
                  <a:srgbClr val="EB6035"/>
                </a:solidFill>
                <a:latin typeface="Arial Black" panose="020B0A04020102020204" pitchFamily="34" charset="0"/>
              </a:rPr>
              <a:t>PREMIERS SECOURS EN</a:t>
            </a:r>
          </a:p>
          <a:p>
            <a:r>
              <a:rPr lang="fr-FR" sz="4400" dirty="0">
                <a:solidFill>
                  <a:srgbClr val="EB6035"/>
                </a:solidFill>
                <a:latin typeface="Arial Black" panose="020B0A04020102020204" pitchFamily="34" charset="0"/>
              </a:rPr>
              <a:t>SANTE MENTALE - PACA</a:t>
            </a:r>
            <a:endParaRPr lang="fr-FR" sz="1900" dirty="0">
              <a:latin typeface="Arial Black" panose="020B0A04020102020204" pitchFamily="34" charset="0"/>
            </a:endParaRPr>
          </a:p>
        </p:txBody>
      </p:sp>
      <p:pic>
        <p:nvPicPr>
          <p:cNvPr id="4" name="Image 3">
            <a:extLst>
              <a:ext uri="{FF2B5EF4-FFF2-40B4-BE49-F238E27FC236}">
                <a16:creationId xmlns:a16="http://schemas.microsoft.com/office/drawing/2014/main" id="{C66ECE60-3FCC-440F-8EC9-A3A412DDB7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8074" y="551298"/>
            <a:ext cx="2235503" cy="2423396"/>
          </a:xfrm>
          <a:prstGeom prst="rect">
            <a:avLst/>
          </a:prstGeom>
        </p:spPr>
      </p:pic>
      <p:pic>
        <p:nvPicPr>
          <p:cNvPr id="6" name="Picture 2">
            <a:extLst>
              <a:ext uri="{FF2B5EF4-FFF2-40B4-BE49-F238E27FC236}">
                <a16:creationId xmlns:a16="http://schemas.microsoft.com/office/drawing/2014/main" id="{A60ACB16-5A55-469A-9DDC-3727A47A834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069975" y="5600935"/>
            <a:ext cx="1634178" cy="104824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EE1DE49-176F-4BD7-9E50-3FC387845583}"/>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1E75DD14-F0AC-46AD-87D3-83CA7ACAE40D}"/>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675B5770-1D41-446D-9FE2-74A0EA6DD243}"/>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2367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1C75AA70-F457-B956-1FCC-9B9DCA291917}"/>
              </a:ext>
            </a:extLst>
          </p:cNvPr>
          <p:cNvSpPr txBox="1"/>
          <p:nvPr/>
        </p:nvSpPr>
        <p:spPr>
          <a:xfrm>
            <a:off x="1034101" y="2486313"/>
            <a:ext cx="9610531" cy="2339102"/>
          </a:xfrm>
          <a:prstGeom prst="rect">
            <a:avLst/>
          </a:prstGeom>
          <a:noFill/>
        </p:spPr>
        <p:txBody>
          <a:bodyPr wrap="square" rtlCol="0">
            <a:spAutoFit/>
          </a:bodyPr>
          <a:lstStyle/>
          <a:p>
            <a:pPr algn="ctr"/>
            <a:r>
              <a:rPr lang="fr-FR" sz="3200" b="1" dirty="0">
                <a:solidFill>
                  <a:srgbClr val="7F2172"/>
                </a:solidFill>
                <a:latin typeface="Arial" panose="020B0604020202020204" pitchFamily="34" charset="0"/>
                <a:cs typeface="Arial" panose="020B0604020202020204" pitchFamily="34" charset="0"/>
              </a:rPr>
              <a:t>LE DÉVELOPPEMENT DE LA FORMATION </a:t>
            </a:r>
          </a:p>
          <a:p>
            <a:pPr algn="ctr"/>
            <a:r>
              <a:rPr lang="fr-FR" sz="3200" b="1" dirty="0">
                <a:solidFill>
                  <a:srgbClr val="7F2172"/>
                </a:solidFill>
                <a:latin typeface="Arial" panose="020B0604020202020204" pitchFamily="34" charset="0"/>
                <a:cs typeface="Arial" panose="020B0604020202020204" pitchFamily="34" charset="0"/>
              </a:rPr>
              <a:t>PREMIERS SECOURS EN SANTÉ MENTALE</a:t>
            </a:r>
          </a:p>
          <a:p>
            <a:pPr algn="ctr"/>
            <a:endParaRPr lang="fr-FR" sz="3200" b="1" dirty="0">
              <a:solidFill>
                <a:srgbClr val="7F2172"/>
              </a:solidFill>
              <a:latin typeface="Arial" panose="020B0604020202020204" pitchFamily="34" charset="0"/>
              <a:cs typeface="Arial" panose="020B0604020202020204" pitchFamily="34" charset="0"/>
            </a:endParaRPr>
          </a:p>
          <a:p>
            <a:pPr algn="ctr"/>
            <a:r>
              <a:rPr lang="fr-FR" sz="3200" b="1" dirty="0">
                <a:solidFill>
                  <a:srgbClr val="7F2172"/>
                </a:solidFill>
                <a:latin typeface="Arial" panose="020B0604020202020204" pitchFamily="34" charset="0"/>
                <a:cs typeface="Arial" panose="020B0604020202020204" pitchFamily="34" charset="0"/>
              </a:rPr>
              <a:t>À L’UNIVERSITÉ DE TOULON</a:t>
            </a:r>
          </a:p>
          <a:p>
            <a:endParaRPr lang="fr-FR" dirty="0"/>
          </a:p>
        </p:txBody>
      </p:sp>
    </p:spTree>
    <p:extLst>
      <p:ext uri="{BB962C8B-B14F-4D97-AF65-F5344CB8AC3E}">
        <p14:creationId xmlns:p14="http://schemas.microsoft.com/office/powerpoint/2010/main" val="997023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733F6DB0-AC90-3978-62D2-5871A74C00B4}"/>
              </a:ext>
            </a:extLst>
          </p:cNvPr>
          <p:cNvPicPr>
            <a:picLocks noChangeAspect="1"/>
          </p:cNvPicPr>
          <p:nvPr/>
        </p:nvPicPr>
        <p:blipFill>
          <a:blip r:embed="rId2"/>
          <a:stretch>
            <a:fillRect/>
          </a:stretch>
        </p:blipFill>
        <p:spPr>
          <a:xfrm>
            <a:off x="819454" y="0"/>
            <a:ext cx="10553091" cy="1603387"/>
          </a:xfrm>
          <a:prstGeom prst="rect">
            <a:avLst/>
          </a:prstGeom>
        </p:spPr>
      </p:pic>
      <p:sp>
        <p:nvSpPr>
          <p:cNvPr id="11" name="ZoneTexte 10">
            <a:extLst>
              <a:ext uri="{FF2B5EF4-FFF2-40B4-BE49-F238E27FC236}">
                <a16:creationId xmlns:a16="http://schemas.microsoft.com/office/drawing/2014/main" id="{FC25E245-76AB-9C55-05CB-C495E12EEA62}"/>
              </a:ext>
            </a:extLst>
          </p:cNvPr>
          <p:cNvSpPr txBox="1"/>
          <p:nvPr/>
        </p:nvSpPr>
        <p:spPr>
          <a:xfrm>
            <a:off x="579216" y="1352967"/>
            <a:ext cx="9456126" cy="5078313"/>
          </a:xfrm>
          <a:prstGeom prst="rect">
            <a:avLst/>
          </a:prstGeom>
          <a:noFill/>
        </p:spPr>
        <p:txBody>
          <a:bodyPr wrap="square">
            <a:spAutoFit/>
          </a:bodyPr>
          <a:lstStyle/>
          <a:p>
            <a:pPr marL="91440" indent="-91080">
              <a:lnSpc>
                <a:spcPct val="100000"/>
              </a:lnSpc>
              <a:buClr>
                <a:srgbClr val="1CADE4"/>
              </a:buClr>
              <a:buFont typeface="Arial"/>
              <a:buChar char="•"/>
            </a:pPr>
            <a:r>
              <a:rPr lang="en-US" sz="2400" b="0" strike="noStrike" spc="-1" dirty="0">
                <a:solidFill>
                  <a:schemeClr val="accent2"/>
                </a:solidFill>
                <a:uFill>
                  <a:solidFill>
                    <a:srgbClr val="FFFFFF"/>
                  </a:solidFill>
                </a:uFill>
                <a:latin typeface="Calibri"/>
              </a:rPr>
              <a:t>   </a:t>
            </a:r>
            <a:r>
              <a:rPr lang="en-US" sz="2400" b="0" strike="noStrike" spc="-1" dirty="0" err="1">
                <a:solidFill>
                  <a:schemeClr val="accent2"/>
                </a:solidFill>
                <a:uFill>
                  <a:solidFill>
                    <a:srgbClr val="FFFFFF"/>
                  </a:solidFill>
                </a:uFill>
                <a:latin typeface="Arial" panose="020B0604020202020204" pitchFamily="34" charset="0"/>
                <a:cs typeface="Arial" panose="020B0604020202020204" pitchFamily="34" charset="0"/>
              </a:rPr>
              <a:t>Prévention</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a:t>
            </a:r>
            <a:r>
              <a:rPr lang="en-US" sz="2400"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p>
          <a:p>
            <a:pPr marL="548640" lvl="1" indent="-91080">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E</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ntretiens</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de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santé</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(L1,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étudiants</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internationaux</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a:solidFill>
                  <a:srgbClr val="404040"/>
                </a:solidFill>
                <a:uFill>
                  <a:solidFill>
                    <a:srgbClr val="FFFFFF"/>
                  </a:solidFill>
                </a:uFill>
                <a:latin typeface="Arial" panose="020B0604020202020204" pitchFamily="34" charset="0"/>
                <a:cs typeface="Arial" panose="020B0604020202020204" pitchFamily="34" charset="0"/>
              </a:rPr>
              <a:t>handicap)</a:t>
            </a:r>
          </a:p>
          <a:p>
            <a:pPr marL="457560" lvl="1">
              <a:buClr>
                <a:srgbClr val="1CADE4"/>
              </a:buClr>
            </a:pPr>
            <a:r>
              <a:rPr lang="en-US" spc="-1" dirty="0">
                <a:solidFill>
                  <a:srgbClr val="404040"/>
                </a:solidFill>
                <a:uFill>
                  <a:solidFill>
                    <a:srgbClr val="FFFFFF"/>
                  </a:solidFill>
                </a:uFill>
                <a:latin typeface="Arial" panose="020B0604020202020204" pitchFamily="34" charset="0"/>
                <a:cs typeface="Arial" panose="020B0604020202020204" pitchFamily="34" charset="0"/>
              </a:rPr>
              <a:t> sur convocation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ou</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sur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demande</a:t>
            </a:r>
            <a:endPar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endParaRPr>
          </a:p>
          <a:p>
            <a:pPr marL="548640" lvl="1" indent="-91080">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Actions de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santé</a:t>
            </a:r>
            <a:r>
              <a:rPr lang="en-US" spc="-1" dirty="0">
                <a:solidFill>
                  <a:srgbClr val="404040"/>
                </a:solidFill>
                <a:uFill>
                  <a:solidFill>
                    <a:srgbClr val="FFFFFF"/>
                  </a:solidFill>
                </a:uFill>
                <a:latin typeface="Arial" panose="020B0604020202020204" pitchFamily="34" charset="0"/>
                <a:cs typeface="Arial" panose="020B0604020202020204" pitchFamily="34" charset="0"/>
              </a:rPr>
              <a:t> (petits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groupes</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ou</a:t>
            </a:r>
            <a:r>
              <a:rPr lang="en-US" spc="-1" dirty="0">
                <a:solidFill>
                  <a:srgbClr val="404040"/>
                </a:solidFill>
                <a:uFill>
                  <a:solidFill>
                    <a:srgbClr val="FFFFFF"/>
                  </a:solidFill>
                </a:uFill>
                <a:latin typeface="Arial" panose="020B0604020202020204" pitchFamily="34" charset="0"/>
                <a:cs typeface="Arial" panose="020B0604020202020204" pitchFamily="34" charset="0"/>
              </a:rPr>
              <a:t> collectives)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thèmes</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santé</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mentale</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sexuelle</a:t>
            </a:r>
            <a:r>
              <a:rPr lang="en-US" spc="-1" dirty="0">
                <a:solidFill>
                  <a:srgbClr val="404040"/>
                </a:solidFill>
                <a:uFill>
                  <a:solidFill>
                    <a:srgbClr val="FFFFFF"/>
                  </a:solidFill>
                </a:uFill>
                <a:latin typeface="Arial" panose="020B0604020202020204" pitchFamily="34" charset="0"/>
                <a:cs typeface="Arial" panose="020B0604020202020204" pitchFamily="34" charset="0"/>
              </a:rPr>
              <a:t>, addictions…</a:t>
            </a:r>
          </a:p>
          <a:p>
            <a:pPr marL="548640" lvl="1" indent="-91080">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V</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eille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sanitaire de population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étudiante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alerte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Covid++)</a:t>
            </a:r>
          </a:p>
          <a:p>
            <a:pPr marL="548640" lvl="1" indent="-91080">
              <a:buClr>
                <a:srgbClr val="1CADE4"/>
              </a:buClr>
              <a:buFont typeface="Arial"/>
              <a:buChar char="•"/>
            </a:pPr>
            <a:endPar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endParaRPr>
          </a:p>
          <a:p>
            <a:pPr marL="91440" indent="-91080">
              <a:lnSpc>
                <a:spcPct val="100000"/>
              </a:lnSpc>
              <a:buClr>
                <a:srgbClr val="1CADE4"/>
              </a:buClr>
              <a:buFont typeface="Arial"/>
              <a:buChar char="•"/>
            </a:pP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a:t>
            </a:r>
            <a:r>
              <a:rPr lang="en-US" sz="2400" b="0" strike="noStrike" spc="-1" dirty="0" err="1">
                <a:solidFill>
                  <a:schemeClr val="accent2"/>
                </a:solidFill>
                <a:uFill>
                  <a:solidFill>
                    <a:srgbClr val="FFFFFF"/>
                  </a:solidFill>
                </a:uFill>
                <a:latin typeface="Arial" panose="020B0604020202020204" pitchFamily="34" charset="0"/>
                <a:cs typeface="Arial" panose="020B0604020202020204" pitchFamily="34" charset="0"/>
              </a:rPr>
              <a:t>Soin</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p>
          <a:p>
            <a:pPr marL="91440" indent="-91080">
              <a:lnSpc>
                <a:spcPct val="100000"/>
              </a:lnSpc>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Co</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nsultations de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médecine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Générale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Agrément</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CDS 2019  campus La Garde</a:t>
            </a:r>
          </a:p>
          <a:p>
            <a:pPr marL="91440" indent="-91080">
              <a:lnSpc>
                <a:spcPct val="100000"/>
              </a:lnSpc>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Projet</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Antenne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Campus PI </a:t>
            </a:r>
            <a:r>
              <a:rPr lang="en-US" spc="-1" dirty="0">
                <a:solidFill>
                  <a:srgbClr val="404040"/>
                </a:solidFill>
                <a:uFill>
                  <a:solidFill>
                    <a:srgbClr val="FFFFFF"/>
                  </a:solidFill>
                </a:uFill>
                <a:latin typeface="Arial" panose="020B0604020202020204" pitchFamily="34" charset="0"/>
                <a:cs typeface="Arial" panose="020B0604020202020204" pitchFamily="34" charset="0"/>
              </a:rPr>
              <a:t>Toulon sept 2022 </a:t>
            </a:r>
            <a:endPar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endParaRPr>
          </a:p>
          <a:p>
            <a:pPr marL="91440" indent="-91080">
              <a:lnSpc>
                <a:spcPct val="100000"/>
              </a:lnSpc>
              <a:buClr>
                <a:srgbClr val="1CADE4"/>
              </a:buClr>
              <a:buFont typeface="Arial"/>
              <a:buChar char="•"/>
            </a:pPr>
            <a:endParaRPr lang="en-US" spc="-1" dirty="0">
              <a:solidFill>
                <a:srgbClr val="404040"/>
              </a:solidFill>
              <a:uFill>
                <a:solidFill>
                  <a:srgbClr val="FFFFFF"/>
                </a:solidFill>
              </a:uFill>
              <a:latin typeface="Arial" panose="020B0604020202020204" pitchFamily="34" charset="0"/>
              <a:cs typeface="Arial" panose="020B0604020202020204" pitchFamily="34" charset="0"/>
            </a:endParaRPr>
          </a:p>
          <a:p>
            <a:pPr marL="91440" indent="-91080">
              <a:lnSpc>
                <a:spcPct val="100000"/>
              </a:lnSpc>
              <a:buClr>
                <a:srgbClr val="1CADE4"/>
              </a:buClr>
              <a:buFont typeface="Arial"/>
              <a:buChar char="•"/>
            </a:pPr>
            <a:r>
              <a:rPr lang="en-US" sz="2400"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z="2400" b="0" strike="noStrike" spc="-1" dirty="0" err="1">
                <a:solidFill>
                  <a:schemeClr val="accent2"/>
                </a:solidFill>
                <a:uFill>
                  <a:solidFill>
                    <a:srgbClr val="FFFFFF"/>
                  </a:solidFill>
                </a:uFill>
                <a:latin typeface="Arial" panose="020B0604020202020204" pitchFamily="34" charset="0"/>
                <a:cs typeface="Arial" panose="020B0604020202020204" pitchFamily="34" charset="0"/>
              </a:rPr>
              <a:t>Santé</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a:t>
            </a:r>
            <a:r>
              <a:rPr lang="en-US" sz="2400" b="0" strike="noStrike" spc="-1" dirty="0" err="1">
                <a:solidFill>
                  <a:schemeClr val="accent2"/>
                </a:solidFill>
                <a:uFill>
                  <a:solidFill>
                    <a:srgbClr val="FFFFFF"/>
                  </a:solidFill>
                </a:uFill>
                <a:latin typeface="Arial" panose="020B0604020202020204" pitchFamily="34" charset="0"/>
                <a:cs typeface="Arial" panose="020B0604020202020204" pitchFamily="34" charset="0"/>
              </a:rPr>
              <a:t>mentale</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a:t>
            </a:r>
            <a:r>
              <a:rPr lang="en-US" b="0" strike="noStrike" spc="-1" dirty="0">
                <a:solidFill>
                  <a:schemeClr val="accent2"/>
                </a:solidFill>
                <a:uFill>
                  <a:solidFill>
                    <a:srgbClr val="FFFFFF"/>
                  </a:solidFill>
                </a:uFill>
                <a:latin typeface="Arial" panose="020B0604020202020204" pitchFamily="34" charset="0"/>
                <a:cs typeface="Arial" panose="020B0604020202020204" pitchFamily="34" charset="0"/>
              </a:rPr>
              <a:t>/</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BAPU83 </a:t>
            </a:r>
            <a:r>
              <a:rPr lang="en-US" sz="2400" b="0" strike="noStrike" spc="-1" dirty="0" err="1">
                <a:solidFill>
                  <a:schemeClr val="accent2"/>
                </a:solidFill>
                <a:uFill>
                  <a:solidFill>
                    <a:srgbClr val="FFFFFF"/>
                  </a:solidFill>
                </a:uFill>
                <a:latin typeface="Arial" panose="020B0604020202020204" pitchFamily="34" charset="0"/>
                <a:cs typeface="Arial" panose="020B0604020202020204" pitchFamily="34" charset="0"/>
              </a:rPr>
              <a:t>avril</a:t>
            </a:r>
            <a:r>
              <a:rPr lang="en-US" sz="2400" b="0" strike="noStrike" spc="-1" dirty="0">
                <a:solidFill>
                  <a:schemeClr val="accent2"/>
                </a:solidFill>
                <a:uFill>
                  <a:solidFill>
                    <a:srgbClr val="FFFFFF"/>
                  </a:solidFill>
                </a:uFill>
                <a:latin typeface="Arial" panose="020B0604020202020204" pitchFamily="34" charset="0"/>
                <a:cs typeface="Arial" panose="020B0604020202020204" pitchFamily="34" charset="0"/>
              </a:rPr>
              <a:t> 2020 </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a:t>
            </a:r>
          </a:p>
          <a:p>
            <a:pPr marL="91440" indent="-91080">
              <a:lnSpc>
                <a:spcPct val="100000"/>
              </a:lnSpc>
              <a:buClr>
                <a:srgbClr val="1CADE4"/>
              </a:buClr>
              <a:buFont typeface="Arial"/>
              <a:buChar char="•"/>
            </a:pPr>
            <a:r>
              <a:rPr lang="en-US" spc="-1" dirty="0">
                <a:solidFill>
                  <a:srgbClr val="404040"/>
                </a:solidFill>
                <a:uFill>
                  <a:solidFill>
                    <a:srgbClr val="FFFFFF"/>
                  </a:solidFill>
                </a:uFill>
                <a:latin typeface="Arial" panose="020B0604020202020204" pitchFamily="34" charset="0"/>
                <a:cs typeface="Arial" panose="020B0604020202020204" pitchFamily="34" charset="0"/>
              </a:rPr>
              <a:t>           C</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onsultations sur RDV </a:t>
            </a:r>
          </a:p>
          <a:p>
            <a:pPr marL="548640" lvl="1" indent="-91080">
              <a:buClr>
                <a:srgbClr val="1CADE4"/>
              </a:buClr>
              <a:buFont typeface="Arial"/>
              <a:buChar char="•"/>
            </a:pP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1 premier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entretien</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d’évaluation</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rapide</a:t>
            </a:r>
            <a:endPar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endParaRPr>
          </a:p>
          <a:p>
            <a:pPr marL="548640" lvl="1" indent="-91080">
              <a:buClr>
                <a:srgbClr val="1CADE4"/>
              </a:buClr>
              <a:buFont typeface="Arial"/>
              <a:buChar char="•"/>
            </a:pP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a:solidFill>
                  <a:srgbClr val="404040"/>
                </a:solidFill>
                <a:uFill>
                  <a:solidFill>
                    <a:srgbClr val="FFFFFF"/>
                  </a:solidFill>
                </a:uFill>
                <a:latin typeface="Arial" panose="020B0604020202020204" pitchFamily="34" charset="0"/>
                <a:cs typeface="Arial" panose="020B0604020202020204" pitchFamily="34" charset="0"/>
              </a:rPr>
              <a:t>O</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rientation </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suivi</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psychologue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UTLN,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ou</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équipe</a:t>
            </a:r>
            <a:r>
              <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rPr>
              <a:t> CMP (convention </a:t>
            </a:r>
            <a:r>
              <a:rPr lang="en-US" b="0" strike="noStrike" spc="-1" dirty="0" err="1">
                <a:solidFill>
                  <a:srgbClr val="404040"/>
                </a:solidFill>
                <a:uFill>
                  <a:solidFill>
                    <a:srgbClr val="FFFFFF"/>
                  </a:solidFill>
                </a:uFill>
                <a:latin typeface="Arial" panose="020B0604020202020204" pitchFamily="34" charset="0"/>
                <a:cs typeface="Arial" panose="020B0604020202020204" pitchFamily="34" charset="0"/>
              </a:rPr>
              <a:t>psychiatre</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ou</a:t>
            </a:r>
            <a:r>
              <a:rPr lang="en-US" spc="-1" dirty="0">
                <a:solidFill>
                  <a:srgbClr val="404040"/>
                </a:solidFill>
                <a:uFill>
                  <a:solidFill>
                    <a:srgbClr val="FFFFFF"/>
                  </a:solidFill>
                </a:uFill>
                <a:latin typeface="Arial" panose="020B0604020202020204" pitchFamily="34" charset="0"/>
                <a:cs typeface="Arial" panose="020B0604020202020204" pitchFamily="34" charset="0"/>
              </a:rPr>
              <a:t> orientation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dispositifs</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santé-psy-étudiant</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ministère</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ou</a:t>
            </a:r>
            <a:r>
              <a:rPr lang="en-US" spc="-1" dirty="0">
                <a:solidFill>
                  <a:srgbClr val="404040"/>
                </a:solidFill>
                <a:uFill>
                  <a:solidFill>
                    <a:srgbClr val="FFFFFF"/>
                  </a:solidFill>
                </a:uFill>
                <a:latin typeface="Arial" panose="020B0604020202020204" pitchFamily="34" charset="0"/>
                <a:cs typeface="Arial" panose="020B0604020202020204" pitchFamily="34" charset="0"/>
              </a:rPr>
              <a:t> Pass-</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Santé</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jeunes</a:t>
            </a:r>
            <a:r>
              <a:rPr lang="en-US" spc="-1" dirty="0">
                <a:solidFill>
                  <a:srgbClr val="404040"/>
                </a:solidFill>
                <a:uFill>
                  <a:solidFill>
                    <a:srgbClr val="FFFFFF"/>
                  </a:solidFill>
                </a:uFill>
                <a:latin typeface="Arial" panose="020B0604020202020204" pitchFamily="34" charset="0"/>
                <a:cs typeface="Arial" panose="020B0604020202020204" pitchFamily="34" charset="0"/>
              </a:rPr>
              <a:t> (</a:t>
            </a:r>
            <a:r>
              <a:rPr lang="en-US" spc="-1" dirty="0" err="1">
                <a:solidFill>
                  <a:srgbClr val="404040"/>
                </a:solidFill>
                <a:uFill>
                  <a:solidFill>
                    <a:srgbClr val="FFFFFF"/>
                  </a:solidFill>
                </a:uFill>
                <a:latin typeface="Arial" panose="020B0604020202020204" pitchFamily="34" charset="0"/>
                <a:cs typeface="Arial" panose="020B0604020202020204" pitchFamily="34" charset="0"/>
              </a:rPr>
              <a:t>Région</a:t>
            </a:r>
            <a:r>
              <a:rPr lang="en-US" spc="-1" dirty="0">
                <a:solidFill>
                  <a:srgbClr val="404040"/>
                </a:solidFill>
                <a:uFill>
                  <a:solidFill>
                    <a:srgbClr val="FFFFFF"/>
                  </a:solidFill>
                </a:uFill>
                <a:latin typeface="Arial" panose="020B0604020202020204" pitchFamily="34" charset="0"/>
                <a:cs typeface="Arial" panose="020B0604020202020204" pitchFamily="34" charset="0"/>
              </a:rPr>
              <a:t> Sud)</a:t>
            </a:r>
            <a:endParaRPr lang="en-US" b="0" strike="noStrike" spc="-1" dirty="0">
              <a:solidFill>
                <a:srgbClr val="404040"/>
              </a:solidFill>
              <a:uFill>
                <a:solidFill>
                  <a:srgbClr val="FFFFFF"/>
                </a:solidFill>
              </a:u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95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23D534A-96A2-4BE8-4047-94EDEA95222E}"/>
              </a:ext>
            </a:extLst>
          </p:cNvPr>
          <p:cNvPicPr>
            <a:picLocks noChangeAspect="1"/>
          </p:cNvPicPr>
          <p:nvPr/>
        </p:nvPicPr>
        <p:blipFill>
          <a:blip r:embed="rId2"/>
          <a:stretch>
            <a:fillRect/>
          </a:stretch>
        </p:blipFill>
        <p:spPr>
          <a:xfrm>
            <a:off x="964609" y="410618"/>
            <a:ext cx="10016596" cy="1450974"/>
          </a:xfrm>
          <a:prstGeom prst="rect">
            <a:avLst/>
          </a:prstGeom>
        </p:spPr>
      </p:pic>
      <p:sp>
        <p:nvSpPr>
          <p:cNvPr id="8" name="ZoneTexte 7">
            <a:extLst>
              <a:ext uri="{FF2B5EF4-FFF2-40B4-BE49-F238E27FC236}">
                <a16:creationId xmlns:a16="http://schemas.microsoft.com/office/drawing/2014/main" id="{0D0D7F72-808A-AACD-9F5D-022F7FCB392F}"/>
              </a:ext>
            </a:extLst>
          </p:cNvPr>
          <p:cNvSpPr txBox="1"/>
          <p:nvPr/>
        </p:nvSpPr>
        <p:spPr>
          <a:xfrm>
            <a:off x="1210795" y="1736321"/>
            <a:ext cx="9069264" cy="4216539"/>
          </a:xfrm>
          <a:prstGeom prst="rect">
            <a:avLst/>
          </a:prstGeom>
          <a:noFill/>
        </p:spPr>
        <p:txBody>
          <a:bodyPr wrap="square">
            <a:spAutoFit/>
          </a:bodyPr>
          <a:lstStyle/>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Infirmières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médecins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généralistes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psychologues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médecin</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spécialiste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psychiatre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adjointes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administratives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accueil</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prise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des RDV, gestion)</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endPar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endParaRP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400" b="0" i="0" u="none" strike="noStrike" kern="1200" cap="none" spc="-1" normalizeH="0" baseline="0" noProof="0" dirty="0" err="1">
                <a:ln>
                  <a:noFill/>
                </a:ln>
                <a:solidFill>
                  <a:srgbClr val="C0504D"/>
                </a:solidFill>
                <a:effectLst/>
                <a:uLnTx/>
                <a:uFill>
                  <a:solidFill>
                    <a:srgbClr val="FFFFFF"/>
                  </a:solidFill>
                </a:uFill>
                <a:latin typeface="Arial" panose="020B0604020202020204" pitchFamily="34" charset="0"/>
                <a:cs typeface="Arial" panose="020B0604020202020204" pitchFamily="34" charset="0"/>
              </a:rPr>
              <a:t>Avantages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a:t>
            </a:r>
            <a:r>
              <a:rPr lang="en-US" sz="2000" spc="-1" dirty="0">
                <a:solidFill>
                  <a:srgbClr val="404040"/>
                </a:solidFill>
                <a:uFill>
                  <a:solidFill>
                    <a:srgbClr val="FFFFFF"/>
                  </a:solidFill>
                </a:uFill>
                <a:latin typeface="Arial" panose="020B0604020202020204" pitchFamily="34" charset="0"/>
                <a:cs typeface="Arial" panose="020B0604020202020204" pitchFamily="34" charset="0"/>
              </a:rPr>
              <a:t>P</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roximité</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convention écoles hors UTLN</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Réseau</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de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repérage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enseignants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responsables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pédagogiques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a:t>
            </a:r>
            <a:r>
              <a:rPr lang="en-US" sz="2000" spc="-1" dirty="0">
                <a:solidFill>
                  <a:srgbClr val="404040"/>
                </a:solidFill>
                <a:uFill>
                  <a:solidFill>
                    <a:srgbClr val="FFFFFF"/>
                  </a:solidFill>
                </a:uFill>
                <a:latin typeface="Arial" panose="020B0604020202020204" pitchFamily="34" charset="0"/>
                <a:cs typeface="Arial" panose="020B0604020202020204" pitchFamily="34" charset="0"/>
              </a:rPr>
              <a:t>R</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apidité</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de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prise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en</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charge</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Pas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d’avance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de frais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santé</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mentale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et tiers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payant</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total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médecine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générale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endPar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endParaRP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400" b="0" i="0" u="none" strike="noStrike" kern="1200" cap="none" spc="-1" normalizeH="0" baseline="0" noProof="0" dirty="0" err="1">
                <a:ln>
                  <a:noFill/>
                </a:ln>
                <a:solidFill>
                  <a:srgbClr val="C0504D"/>
                </a:solidFill>
                <a:effectLst/>
                <a:uLnTx/>
                <a:uFill>
                  <a:solidFill>
                    <a:srgbClr val="FFFFFF"/>
                  </a:solidFill>
                </a:uFill>
                <a:latin typeface="Arial" panose="020B0604020202020204" pitchFamily="34" charset="0"/>
                <a:cs typeface="Arial" panose="020B0604020202020204" pitchFamily="34" charset="0"/>
              </a:rPr>
              <a:t>Projet</a:t>
            </a:r>
            <a:r>
              <a:rPr kumimoji="0" lang="en-US" sz="2400" b="0" i="0" u="none" strike="noStrike" kern="1200" cap="none" spc="-1" normalizeH="0" baseline="0" noProof="0" dirty="0">
                <a:ln>
                  <a:noFill/>
                </a:ln>
                <a:solidFill>
                  <a:srgbClr val="C0504D"/>
                </a:solidFill>
                <a:effectLst/>
                <a:uLnTx/>
                <a:uFill>
                  <a:solidFill>
                    <a:srgbClr val="FFFFFF"/>
                  </a:solidFill>
                </a:uFill>
                <a:latin typeface="Arial" panose="020B0604020202020204" pitchFamily="34" charset="0"/>
                <a:cs typeface="Arial" panose="020B0604020202020204" pitchFamily="34" charset="0"/>
              </a:rPr>
              <a:t> 2021-2023</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Les PSSM (premiers secours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en</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santé</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mentale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p>
          <a:p>
            <a:pPr marL="360" marR="0" lvl="0" indent="0" algn="l" defTabSz="914400" rtl="0" eaLnBrk="1" fontAlgn="auto" latinLnBrk="0" hangingPunct="1">
              <a:lnSpc>
                <a:spcPct val="100000"/>
              </a:lnSpc>
              <a:spcBef>
                <a:spcPts val="0"/>
              </a:spcBef>
              <a:spcAft>
                <a:spcPts val="0"/>
              </a:spcAft>
              <a:buClr>
                <a:srgbClr val="1CADE4"/>
              </a:buClr>
              <a:buSzTx/>
              <a:buFontTx/>
              <a:buNone/>
              <a:tabLst/>
              <a:defRPr/>
            </a:pP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Les ERS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étudiants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relais</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santé</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 </a:t>
            </a:r>
            <a:r>
              <a:rPr kumimoji="0" lang="en-US" sz="2000" b="0" i="0" u="none" strike="noStrike" kern="1200" cap="none" spc="-1" normalizeH="0" baseline="0" noProof="0" dirty="0" err="1">
                <a:ln>
                  <a:noFill/>
                </a:ln>
                <a:solidFill>
                  <a:srgbClr val="404040"/>
                </a:solidFill>
                <a:effectLst/>
                <a:uLnTx/>
                <a:uFill>
                  <a:solidFill>
                    <a:srgbClr val="FFFFFF"/>
                  </a:solidFill>
                </a:uFill>
                <a:latin typeface="Arial" panose="020B0604020202020204" pitchFamily="34" charset="0"/>
                <a:cs typeface="Arial" panose="020B0604020202020204" pitchFamily="34" charset="0"/>
              </a:rPr>
              <a:t>repérage</a:t>
            </a:r>
            <a:r>
              <a:rPr kumimoji="0" lang="en-US" sz="2000" b="0" i="0" u="none" strike="noStrike" kern="1200" cap="none" spc="-1" normalizeH="0" baseline="0" noProof="0" dirty="0">
                <a:ln>
                  <a:noFill/>
                </a:ln>
                <a:solidFill>
                  <a:srgbClr val="404040"/>
                </a:solidFill>
                <a:effectLst/>
                <a:uLnTx/>
                <a:uFill>
                  <a:solidFill>
                    <a:srgbClr val="FFFFFF"/>
                  </a:solidFill>
                </a:uFill>
                <a:latin typeface="Arial" panose="020B0604020202020204" pitchFamily="34" charset="0"/>
                <a:cs typeface="Arial" panose="020B0604020202020204" pitchFamily="34" charset="0"/>
              </a:rPr>
              <a:t> par les pairs)</a:t>
            </a:r>
          </a:p>
        </p:txBody>
      </p:sp>
    </p:spTree>
    <p:extLst>
      <p:ext uri="{BB962C8B-B14F-4D97-AF65-F5344CB8AC3E}">
        <p14:creationId xmlns:p14="http://schemas.microsoft.com/office/powerpoint/2010/main" val="275794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17DBA8BD-CB30-746F-0057-25DF4EE6DD7E}"/>
              </a:ext>
            </a:extLst>
          </p:cNvPr>
          <p:cNvPicPr>
            <a:picLocks noChangeAspect="1"/>
          </p:cNvPicPr>
          <p:nvPr/>
        </p:nvPicPr>
        <p:blipFill>
          <a:blip r:embed="rId2"/>
          <a:stretch>
            <a:fillRect/>
          </a:stretch>
        </p:blipFill>
        <p:spPr>
          <a:xfrm>
            <a:off x="725684" y="410618"/>
            <a:ext cx="10248264" cy="1176630"/>
          </a:xfrm>
          <a:prstGeom prst="rect">
            <a:avLst/>
          </a:prstGeom>
        </p:spPr>
      </p:pic>
      <p:sp>
        <p:nvSpPr>
          <p:cNvPr id="8" name="ZoneTexte 7">
            <a:extLst>
              <a:ext uri="{FF2B5EF4-FFF2-40B4-BE49-F238E27FC236}">
                <a16:creationId xmlns:a16="http://schemas.microsoft.com/office/drawing/2014/main" id="{C02C3DB8-0A07-8EBF-A5BE-6E6CB5321B2B}"/>
              </a:ext>
            </a:extLst>
          </p:cNvPr>
          <p:cNvSpPr txBox="1"/>
          <p:nvPr/>
        </p:nvSpPr>
        <p:spPr>
          <a:xfrm>
            <a:off x="485034" y="1386192"/>
            <a:ext cx="11221932" cy="5724644"/>
          </a:xfrm>
          <a:prstGeom prst="rect">
            <a:avLst/>
          </a:prstGeom>
          <a:noFill/>
        </p:spPr>
        <p:txBody>
          <a:bodyPr wrap="square">
            <a:spAutoFit/>
          </a:bodyPr>
          <a:lstStyle/>
          <a:p>
            <a:pPr marL="0" indent="0">
              <a:buNone/>
            </a:pPr>
            <a:r>
              <a:rPr lang="fr-FR" sz="2400" dirty="0">
                <a:solidFill>
                  <a:schemeClr val="accent2"/>
                </a:solidFill>
                <a:latin typeface="Arial" panose="020B0604020202020204" pitchFamily="34" charset="0"/>
                <a:cs typeface="Arial" panose="020B0604020202020204" pitchFamily="34" charset="0"/>
              </a:rPr>
              <a:t>L’équipe </a:t>
            </a:r>
            <a:r>
              <a:rPr lang="fr-FR" sz="2400" dirty="0">
                <a:latin typeface="Arial" panose="020B0604020202020204" pitchFamily="34" charset="0"/>
                <a:cs typeface="Arial" panose="020B0604020202020204" pitchFamily="34" charset="0"/>
              </a:rPr>
              <a:t>: psychologues 2 ETP, psychiatres 0,4 ETP</a:t>
            </a:r>
          </a:p>
          <a:p>
            <a:pPr marL="0" indent="0">
              <a:buNone/>
            </a:pPr>
            <a:endParaRPr lang="fr-FR" sz="2400" dirty="0">
              <a:latin typeface="Arial" panose="020B0604020202020204" pitchFamily="34" charset="0"/>
              <a:cs typeface="Arial" panose="020B0604020202020204" pitchFamily="34" charset="0"/>
            </a:endParaRPr>
          </a:p>
          <a:p>
            <a:pPr marL="0" indent="0">
              <a:buNone/>
            </a:pPr>
            <a:r>
              <a:rPr lang="fr-FR" sz="1800" b="1" dirty="0">
                <a:solidFill>
                  <a:schemeClr val="accent3"/>
                </a:solidFill>
                <a:latin typeface="Arial" panose="020B0604020202020204" pitchFamily="34" charset="0"/>
                <a:cs typeface="Arial" panose="020B0604020202020204" pitchFamily="34" charset="0"/>
              </a:rPr>
              <a:t>SOIN</a:t>
            </a:r>
            <a:r>
              <a:rPr lang="fr-FR" sz="1800" dirty="0">
                <a:latin typeface="Arial" panose="020B0604020202020204" pitchFamily="34" charset="0"/>
                <a:cs typeface="Arial" panose="020B0604020202020204" pitchFamily="34" charset="0"/>
              </a:rPr>
              <a:t> : En présentiel ou à distance (Visio) ouverts à tous les étudiants du Var</a:t>
            </a:r>
          </a:p>
          <a:p>
            <a:pPr marL="0" indent="0">
              <a:buNone/>
            </a:pPr>
            <a:r>
              <a:rPr lang="fr-FR" sz="1800" dirty="0">
                <a:latin typeface="Arial" panose="020B0604020202020204" pitchFamily="34" charset="0"/>
                <a:cs typeface="Arial" panose="020B0604020202020204" pitchFamily="34" charset="0"/>
              </a:rPr>
              <a:t>Pour l’UTLN sur les 3 sites : La Garde, Toulon, Draguignan</a:t>
            </a:r>
          </a:p>
          <a:p>
            <a:pPr marL="0" indent="0">
              <a:buNone/>
            </a:pPr>
            <a:r>
              <a:rPr lang="fr-FR" sz="1800" i="1" dirty="0">
                <a:latin typeface="Arial" panose="020B0604020202020204" pitchFamily="34" charset="0"/>
                <a:cs typeface="Arial" panose="020B0604020202020204" pitchFamily="34" charset="0"/>
              </a:rPr>
              <a:t>Relais vers dispositifs externes si besoin (PASS SANTE, SANTE PSY)</a:t>
            </a:r>
          </a:p>
          <a:p>
            <a:pPr marL="0" indent="0">
              <a:buNone/>
            </a:pPr>
            <a:endParaRPr lang="fr-FR" sz="1800" dirty="0">
              <a:latin typeface="Arial" panose="020B0604020202020204" pitchFamily="34" charset="0"/>
              <a:cs typeface="Arial" panose="020B0604020202020204" pitchFamily="34" charset="0"/>
            </a:endParaRPr>
          </a:p>
          <a:p>
            <a:pPr marL="0" indent="0">
              <a:buNone/>
            </a:pPr>
            <a:r>
              <a:rPr lang="fr-FR" sz="2400" b="1" dirty="0">
                <a:solidFill>
                  <a:schemeClr val="accent3"/>
                </a:solidFill>
                <a:latin typeface="Arial" panose="020B0604020202020204" pitchFamily="34" charset="0"/>
                <a:cs typeface="Arial" panose="020B0604020202020204" pitchFamily="34" charset="0"/>
              </a:rPr>
              <a:t>Prévention</a:t>
            </a:r>
            <a:r>
              <a:rPr lang="fr-FR" sz="2400" b="1" dirty="0">
                <a:solidFill>
                  <a:schemeClr val="accent2"/>
                </a:solidFill>
                <a:latin typeface="Arial" panose="020B0604020202020204" pitchFamily="34" charset="0"/>
                <a:cs typeface="Arial" panose="020B0604020202020204" pitchFamily="34" charset="0"/>
              </a:rPr>
              <a:t> : déploiement des PSSM (subvention ARS) :</a:t>
            </a:r>
          </a:p>
          <a:p>
            <a:pPr marL="0" indent="0">
              <a:buNone/>
            </a:pPr>
            <a:endParaRPr lang="fr-FR" sz="2400" dirty="0">
              <a:solidFill>
                <a:schemeClr val="accent2"/>
              </a:solidFill>
              <a:latin typeface="Arial" panose="020B0604020202020204" pitchFamily="34" charset="0"/>
              <a:cs typeface="Arial" panose="020B0604020202020204" pitchFamily="34" charset="0"/>
            </a:endParaRPr>
          </a:p>
          <a:p>
            <a:pPr marL="0" indent="0">
              <a:buNone/>
            </a:pPr>
            <a:r>
              <a:rPr lang="fr-FR" sz="1800" dirty="0">
                <a:latin typeface="Arial" panose="020B0604020202020204" pitchFamily="34" charset="0"/>
                <a:cs typeface="Arial" panose="020B0604020202020204" pitchFamily="34" charset="0"/>
              </a:rPr>
              <a:t>- 16 personnels UTLN ont suivi la formation niveau 1  en janvier 2022 sur 2 jours</a:t>
            </a:r>
          </a:p>
          <a:p>
            <a:pPr marL="0" indent="0">
              <a:buNone/>
            </a:pPr>
            <a:endParaRPr lang="fr-FR" sz="1800" dirty="0">
              <a:latin typeface="Arial" panose="020B0604020202020204" pitchFamily="34" charset="0"/>
              <a:cs typeface="Arial" panose="020B0604020202020204" pitchFamily="34" charset="0"/>
            </a:endParaRPr>
          </a:p>
          <a:p>
            <a:pPr marL="285750" indent="-285750">
              <a:buFontTx/>
              <a:buChar char="-"/>
            </a:pPr>
            <a:r>
              <a:rPr lang="fr-FR" sz="1800" dirty="0">
                <a:latin typeface="Arial" panose="020B0604020202020204" pitchFamily="34" charset="0"/>
                <a:cs typeface="Arial" panose="020B0604020202020204" pitchFamily="34" charset="0"/>
              </a:rPr>
              <a:t>3 personnels UTLN formés comme </a:t>
            </a:r>
            <a:r>
              <a:rPr lang="fr-FR" sz="1800" b="1" dirty="0">
                <a:latin typeface="Arial" panose="020B0604020202020204" pitchFamily="34" charset="0"/>
                <a:cs typeface="Arial" panose="020B0604020202020204" pitchFamily="34" charset="0"/>
              </a:rPr>
              <a:t>formateurs</a:t>
            </a:r>
            <a:r>
              <a:rPr lang="fr-FR" sz="1800" dirty="0">
                <a:latin typeface="Arial" panose="020B0604020202020204" pitchFamily="34" charset="0"/>
                <a:cs typeface="Arial" panose="020B0604020202020204" pitchFamily="34" charset="0"/>
              </a:rPr>
              <a:t>  sur 5 jours en mai 2022</a:t>
            </a:r>
          </a:p>
          <a:p>
            <a:r>
              <a:rPr lang="fr-FR" sz="1800" dirty="0">
                <a:latin typeface="Arial" panose="020B0604020202020204" pitchFamily="34" charset="0"/>
                <a:cs typeface="Arial" panose="020B0604020202020204" pitchFamily="34" charset="0"/>
              </a:rPr>
              <a:t>                                    (psychologue, psychologue conseiller orientation, VP vie étudiante compétence psycho)</a:t>
            </a:r>
          </a:p>
          <a:p>
            <a:endParaRPr lang="fr-FR" sz="1800" dirty="0">
              <a:latin typeface="Arial" panose="020B0604020202020204" pitchFamily="34" charset="0"/>
              <a:cs typeface="Arial" panose="020B0604020202020204" pitchFamily="34" charset="0"/>
            </a:endParaRPr>
          </a:p>
          <a:p>
            <a:r>
              <a:rPr lang="fr-FR" sz="1800" dirty="0">
                <a:latin typeface="Arial" panose="020B0604020202020204" pitchFamily="34" charset="0"/>
                <a:cs typeface="Arial" panose="020B0604020202020204" pitchFamily="34" charset="0"/>
              </a:rPr>
              <a:t>- Des formations de </a:t>
            </a:r>
            <a:r>
              <a:rPr lang="fr-FR" sz="1800" b="1" dirty="0">
                <a:latin typeface="Arial" panose="020B0604020202020204" pitchFamily="34" charset="0"/>
                <a:cs typeface="Arial" panose="020B0604020202020204" pitchFamily="34" charset="0"/>
              </a:rPr>
              <a:t>pairs étudiants </a:t>
            </a:r>
            <a:r>
              <a:rPr lang="fr-FR" sz="1800" dirty="0">
                <a:latin typeface="Arial" panose="020B0604020202020204" pitchFamily="34" charset="0"/>
                <a:cs typeface="Arial" panose="020B0604020202020204" pitchFamily="34" charset="0"/>
              </a:rPr>
              <a:t>auront lieu à partir de la rentrée de septembre 2022 :</a:t>
            </a:r>
          </a:p>
          <a:p>
            <a:r>
              <a:rPr lang="fr-FR" sz="1800" dirty="0">
                <a:latin typeface="Arial" panose="020B0604020202020204" pitchFamily="34" charset="0"/>
                <a:cs typeface="Arial" panose="020B0604020202020204" pitchFamily="34" charset="0"/>
              </a:rPr>
              <a:t>                                 Les ERS en priorité, puis ouvertes à tous étudiants </a:t>
            </a:r>
          </a:p>
          <a:p>
            <a:endParaRPr lang="fr-FR" sz="1800" dirty="0">
              <a:latin typeface="Arial" panose="020B0604020202020204" pitchFamily="34" charset="0"/>
              <a:cs typeface="Arial" panose="020B0604020202020204" pitchFamily="34" charset="0"/>
            </a:endParaRPr>
          </a:p>
          <a:p>
            <a:r>
              <a:rPr lang="fr-FR" sz="1800" dirty="0">
                <a:latin typeface="Arial" panose="020B0604020202020204" pitchFamily="34" charset="0"/>
                <a:cs typeface="Arial" panose="020B0604020202020204" pitchFamily="34" charset="0"/>
              </a:rPr>
              <a:t>- Formations de </a:t>
            </a:r>
            <a:r>
              <a:rPr lang="fr-FR" sz="1800" b="1" dirty="0">
                <a:latin typeface="Arial" panose="020B0604020202020204" pitchFamily="34" charset="0"/>
                <a:cs typeface="Arial" panose="020B0604020202020204" pitchFamily="34" charset="0"/>
              </a:rPr>
              <a:t>personnels</a:t>
            </a:r>
            <a:r>
              <a:rPr lang="fr-FR" sz="1800" dirty="0">
                <a:latin typeface="Arial" panose="020B0604020202020204" pitchFamily="34" charset="0"/>
                <a:cs typeface="Arial" panose="020B0604020202020204" pitchFamily="34" charset="0"/>
              </a:rPr>
              <a:t> en parallèle (plan de formation UTLN) en particulier secrétariats pédagogiques</a:t>
            </a:r>
          </a:p>
          <a:p>
            <a:pPr marL="0" indent="0">
              <a:buNone/>
            </a:pPr>
            <a:endParaRPr lang="fr-FR" sz="1800" dirty="0"/>
          </a:p>
        </p:txBody>
      </p:sp>
    </p:spTree>
    <p:extLst>
      <p:ext uri="{BB962C8B-B14F-4D97-AF65-F5344CB8AC3E}">
        <p14:creationId xmlns:p14="http://schemas.microsoft.com/office/powerpoint/2010/main" val="71461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2">
            <a:extLst>
              <a:ext uri="{FF2B5EF4-FFF2-40B4-BE49-F238E27FC236}">
                <a16:creationId xmlns:a16="http://schemas.microsoft.com/office/drawing/2014/main" id="{046857CC-582A-431A-B1C5-57D1D92FD16E}"/>
              </a:ext>
            </a:extLst>
          </p:cNvPr>
          <p:cNvSpPr txBox="1">
            <a:spLocks/>
          </p:cNvSpPr>
          <p:nvPr/>
        </p:nvSpPr>
        <p:spPr>
          <a:xfrm>
            <a:off x="1633491" y="894348"/>
            <a:ext cx="9034509" cy="300631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4800" dirty="0">
                <a:solidFill>
                  <a:srgbClr val="EB6035"/>
                </a:solidFill>
                <a:latin typeface="Arial Black" panose="020B0A04020102020204" pitchFamily="34" charset="0"/>
              </a:rPr>
              <a:t>Retrouvez toute l’actualité</a:t>
            </a:r>
          </a:p>
          <a:p>
            <a:pPr marL="0" indent="0" algn="ctr">
              <a:buNone/>
            </a:pPr>
            <a:r>
              <a:rPr lang="fr-FR" sz="4800" dirty="0">
                <a:solidFill>
                  <a:srgbClr val="EB6035"/>
                </a:solidFill>
                <a:latin typeface="Arial Black" panose="020B0A04020102020204" pitchFamily="34" charset="0"/>
              </a:rPr>
              <a:t>des PSSM sur </a:t>
            </a:r>
          </a:p>
          <a:p>
            <a:pPr marL="0" indent="0" algn="ctr">
              <a:buNone/>
            </a:pPr>
            <a:r>
              <a:rPr lang="fr-FR" sz="4800" dirty="0">
                <a:solidFill>
                  <a:srgbClr val="EB6035"/>
                </a:solidFill>
                <a:latin typeface="Arial Black" panose="020B0A04020102020204" pitchFamily="34" charset="0"/>
              </a:rPr>
              <a:t>les réseaux sociaux</a:t>
            </a:r>
          </a:p>
          <a:p>
            <a:pPr marL="0" indent="0" algn="ctr">
              <a:buNone/>
            </a:pPr>
            <a:r>
              <a:rPr lang="fr-FR" sz="4800" dirty="0">
                <a:solidFill>
                  <a:srgbClr val="EB6035"/>
                </a:solidFill>
                <a:latin typeface="Arial Black" panose="020B0A04020102020204" pitchFamily="34" charset="0"/>
              </a:rPr>
              <a:t>et sur pssmfrance.fr</a:t>
            </a:r>
          </a:p>
        </p:txBody>
      </p:sp>
      <p:pic>
        <p:nvPicPr>
          <p:cNvPr id="3" name="Image 2">
            <a:extLst>
              <a:ext uri="{FF2B5EF4-FFF2-40B4-BE49-F238E27FC236}">
                <a16:creationId xmlns:a16="http://schemas.microsoft.com/office/drawing/2014/main" id="{784DB470-94FB-4065-B131-58DB2F584E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0769" y="4030574"/>
            <a:ext cx="5570461" cy="2228184"/>
          </a:xfrm>
          <a:prstGeom prst="rect">
            <a:avLst/>
          </a:prstGeom>
        </p:spPr>
      </p:pic>
      <p:pic>
        <p:nvPicPr>
          <p:cNvPr id="4" name="Image 3">
            <a:extLst>
              <a:ext uri="{FF2B5EF4-FFF2-40B4-BE49-F238E27FC236}">
                <a16:creationId xmlns:a16="http://schemas.microsoft.com/office/drawing/2014/main" id="{59B16489-0EE6-4CC6-BFD3-3227640D20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383" y="1979698"/>
            <a:ext cx="1685234" cy="1449302"/>
          </a:xfrm>
          <a:prstGeom prst="rect">
            <a:avLst/>
          </a:prstGeom>
        </p:spPr>
      </p:pic>
      <p:sp>
        <p:nvSpPr>
          <p:cNvPr id="8" name="Rectangle 7">
            <a:extLst>
              <a:ext uri="{FF2B5EF4-FFF2-40B4-BE49-F238E27FC236}">
                <a16:creationId xmlns:a16="http://schemas.microsoft.com/office/drawing/2014/main" id="{22F4E15F-4C39-493D-948C-4078710B5A56}"/>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2B02DB28-8E6A-49B9-A364-E9D2916AFAB5}"/>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3E3EE165-BCEC-4A09-B4D0-322DC9BE900B}"/>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40237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BAB1759-B771-45FD-87B9-267854642DB9}"/>
              </a:ext>
            </a:extLst>
          </p:cNvPr>
          <p:cNvSpPr/>
          <p:nvPr/>
        </p:nvSpPr>
        <p:spPr>
          <a:xfrm>
            <a:off x="913375" y="1397675"/>
            <a:ext cx="10365249" cy="1969770"/>
          </a:xfrm>
          <a:prstGeom prst="rect">
            <a:avLst/>
          </a:prstGeom>
        </p:spPr>
        <p:txBody>
          <a:bodyPr wrap="square">
            <a:spAutoFit/>
          </a:bodyPr>
          <a:lstStyle/>
          <a:p>
            <a:pPr algn="ctr"/>
            <a:r>
              <a:rPr lang="fr-FR" sz="5000" dirty="0">
                <a:solidFill>
                  <a:srgbClr val="EB6035"/>
                </a:solidFill>
                <a:latin typeface="Arial Black" panose="020B0A04020102020204" pitchFamily="34" charset="0"/>
              </a:rPr>
              <a:t>Merci pour votre attention !</a:t>
            </a:r>
          </a:p>
          <a:p>
            <a:pPr algn="ctr"/>
            <a:endParaRPr lang="fr-FR" sz="3600" dirty="0">
              <a:solidFill>
                <a:srgbClr val="EB6035"/>
              </a:solidFill>
              <a:latin typeface="Gotham Black" pitchFamily="50" charset="0"/>
            </a:endParaRPr>
          </a:p>
          <a:p>
            <a:pPr algn="ctr"/>
            <a:r>
              <a:rPr lang="fr-FR" sz="3600" dirty="0">
                <a:solidFill>
                  <a:srgbClr val="7F2172"/>
                </a:solidFill>
                <a:latin typeface="Arial Black" panose="020B0A04020102020204" pitchFamily="34" charset="0"/>
              </a:rPr>
              <a:t>Vos questions ?</a:t>
            </a:r>
          </a:p>
        </p:txBody>
      </p:sp>
      <p:pic>
        <p:nvPicPr>
          <p:cNvPr id="8" name="Graphique 7" descr="Visage souriant sans remplissage">
            <a:extLst>
              <a:ext uri="{FF2B5EF4-FFF2-40B4-BE49-F238E27FC236}">
                <a16:creationId xmlns:a16="http://schemas.microsoft.com/office/drawing/2014/main" id="{9446BC6D-701D-4AC2-86FB-67BB9EFFA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6156" y="4058321"/>
            <a:ext cx="1959685" cy="1959685"/>
          </a:xfrm>
          <a:prstGeom prst="rect">
            <a:avLst/>
          </a:prstGeom>
        </p:spPr>
      </p:pic>
      <p:sp>
        <p:nvSpPr>
          <p:cNvPr id="9" name="Rectangle 8">
            <a:extLst>
              <a:ext uri="{FF2B5EF4-FFF2-40B4-BE49-F238E27FC236}">
                <a16:creationId xmlns:a16="http://schemas.microsoft.com/office/drawing/2014/main" id="{A93338F0-8CF7-4C46-9FC9-8CCAC7D2857B}"/>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00B4000D-5F1A-4FD0-9F1C-C1125616DB75}"/>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A1480D00-7AC2-4691-8493-C58D67D97565}"/>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377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120EB9D6-5DF1-56B4-1150-33B605BBD018}"/>
              </a:ext>
            </a:extLst>
          </p:cNvPr>
          <p:cNvSpPr txBox="1"/>
          <p:nvPr/>
        </p:nvSpPr>
        <p:spPr>
          <a:xfrm>
            <a:off x="625151" y="1258385"/>
            <a:ext cx="9722497" cy="3806170"/>
          </a:xfrm>
          <a:prstGeom prst="rect">
            <a:avLst/>
          </a:prstGeom>
          <a:noFill/>
        </p:spPr>
        <p:txBody>
          <a:bodyPr wrap="square">
            <a:spAutoFit/>
          </a:bodyPr>
          <a:lstStyle/>
          <a:p>
            <a:pPr lvl="1" indent="-457200" algn="ctr">
              <a:spcBef>
                <a:spcPts val="1000"/>
              </a:spcBef>
              <a:spcAft>
                <a:spcPts val="1200"/>
              </a:spcAft>
              <a:buClr>
                <a:srgbClr val="5DB157"/>
              </a:buClr>
            </a:pPr>
            <a:r>
              <a:rPr lang="fr-FR" sz="3000" b="1" dirty="0">
                <a:solidFill>
                  <a:srgbClr val="7F2172"/>
                </a:solidFill>
                <a:latin typeface="Arial" panose="020B0604020202020204" pitchFamily="34" charset="0"/>
                <a:cs typeface="Arial" panose="020B0604020202020204" pitchFamily="34" charset="0"/>
              </a:rPr>
              <a:t>PREMIERS SECOURS EN SANTE MENTALE</a:t>
            </a:r>
          </a:p>
          <a:p>
            <a:pPr lvl="1" indent="-457200" algn="ctr">
              <a:spcBef>
                <a:spcPts val="1000"/>
              </a:spcBef>
              <a:spcAft>
                <a:spcPts val="1200"/>
              </a:spcAft>
              <a:buClr>
                <a:srgbClr val="5DB157"/>
              </a:buClr>
            </a:pPr>
            <a:endParaRPr lang="fr-FR" sz="1800" b="1" dirty="0">
              <a:solidFill>
                <a:srgbClr val="7F2172"/>
              </a:solidFill>
              <a:latin typeface="Arial" panose="020B0604020202020204" pitchFamily="34" charset="0"/>
              <a:cs typeface="Arial" panose="020B0604020202020204" pitchFamily="34" charset="0"/>
            </a:endParaRPr>
          </a:p>
          <a:p>
            <a:pPr lvl="1" indent="-9525" algn="just">
              <a:lnSpc>
                <a:spcPct val="100000"/>
              </a:lnSpc>
              <a:spcBef>
                <a:spcPts val="1000"/>
              </a:spcBef>
              <a:spcAft>
                <a:spcPts val="1200"/>
              </a:spcAft>
              <a:buClr>
                <a:srgbClr val="5DB157"/>
              </a:buClr>
            </a:pPr>
            <a:r>
              <a:rPr lang="fr-FR" sz="2400" dirty="0">
                <a:latin typeface="Arial" panose="020B0604020202020204" pitchFamily="34" charset="0"/>
                <a:cs typeface="Arial" panose="020B0604020202020204" pitchFamily="34" charset="0"/>
              </a:rPr>
              <a:t>Les </a:t>
            </a:r>
            <a:r>
              <a:rPr lang="fr-FR" sz="2400" dirty="0">
                <a:solidFill>
                  <a:srgbClr val="FF0000"/>
                </a:solidFill>
                <a:latin typeface="Arial" panose="020B0604020202020204" pitchFamily="34" charset="0"/>
                <a:cs typeface="Arial" panose="020B0604020202020204" pitchFamily="34" charset="0"/>
              </a:rPr>
              <a:t>assises de la santé mentale </a:t>
            </a:r>
            <a:r>
              <a:rPr lang="fr-FR" sz="2400" dirty="0">
                <a:latin typeface="Arial" panose="020B0604020202020204" pitchFamily="34" charset="0"/>
                <a:cs typeface="Arial" panose="020B0604020202020204" pitchFamily="34" charset="0"/>
              </a:rPr>
              <a:t>qui se sont tenues le 27 et 28 septembre 2021 prévoient l’amplification du déploiement du secourisme en santé mentale.</a:t>
            </a:r>
          </a:p>
          <a:p>
            <a:pPr marL="1258888" lvl="1" indent="-457200" algn="just">
              <a:lnSpc>
                <a:spcPct val="100000"/>
              </a:lnSpc>
              <a:spcBef>
                <a:spcPts val="1000"/>
              </a:spcBef>
              <a:spcAft>
                <a:spcPts val="1200"/>
              </a:spcAft>
              <a:buClr>
                <a:srgbClr val="5DB157"/>
              </a:buClr>
              <a:buFont typeface="Wingdings" panose="05000000000000000000" pitchFamily="2" charset="2"/>
              <a:buChar char="q"/>
            </a:pPr>
            <a:r>
              <a:rPr lang="fr-FR" sz="2400" dirty="0">
                <a:latin typeface="Arial" panose="020B0604020202020204" pitchFamily="34" charset="0"/>
                <a:cs typeface="Arial" panose="020B0604020202020204" pitchFamily="34" charset="0"/>
              </a:rPr>
              <a:t>	Pour le public adulte</a:t>
            </a:r>
          </a:p>
          <a:p>
            <a:pPr marL="1258888" lvl="1" indent="-457200" algn="just">
              <a:lnSpc>
                <a:spcPct val="100000"/>
              </a:lnSpc>
              <a:spcBef>
                <a:spcPts val="1000"/>
              </a:spcBef>
              <a:spcAft>
                <a:spcPts val="1200"/>
              </a:spcAft>
              <a:buClr>
                <a:srgbClr val="5DB157"/>
              </a:buClr>
              <a:buFont typeface="Wingdings" panose="05000000000000000000" pitchFamily="2" charset="2"/>
              <a:buChar char="q"/>
            </a:pPr>
            <a:r>
              <a:rPr lang="fr-FR" sz="2400" dirty="0">
                <a:latin typeface="Arial" panose="020B0604020202020204" pitchFamily="34" charset="0"/>
                <a:cs typeface="Arial" panose="020B0604020202020204" pitchFamily="34" charset="0"/>
              </a:rPr>
              <a:t>        En direction des jeunes</a:t>
            </a:r>
          </a:p>
        </p:txBody>
      </p:sp>
    </p:spTree>
    <p:extLst>
      <p:ext uri="{BB962C8B-B14F-4D97-AF65-F5344CB8AC3E}">
        <p14:creationId xmlns:p14="http://schemas.microsoft.com/office/powerpoint/2010/main" val="91533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7D4E585-1062-4A16-B9A4-B737FB3EC88C}"/>
              </a:ext>
            </a:extLst>
          </p:cNvPr>
          <p:cNvSpPr txBox="1"/>
          <p:nvPr/>
        </p:nvSpPr>
        <p:spPr>
          <a:xfrm>
            <a:off x="672858" y="676845"/>
            <a:ext cx="10665101" cy="4763182"/>
          </a:xfrm>
          <a:prstGeom prst="rect">
            <a:avLst/>
          </a:prstGeom>
          <a:noFill/>
        </p:spPr>
        <p:txBody>
          <a:bodyPr wrap="square" rtlCol="0">
            <a:spAutoFit/>
          </a:bodyPr>
          <a:lstStyle/>
          <a:p>
            <a:pPr algn="ctr"/>
            <a:r>
              <a:rPr lang="fr-FR" sz="3000" b="1" dirty="0">
                <a:solidFill>
                  <a:srgbClr val="7F2172"/>
                </a:solidFill>
                <a:latin typeface="Arial" panose="020B0604020202020204" pitchFamily="34" charset="0"/>
                <a:cs typeface="Arial" panose="020B0604020202020204" pitchFamily="34" charset="0"/>
              </a:rPr>
              <a:t>GENESE DU PROGRAMME PSSM STANDARD</a:t>
            </a:r>
          </a:p>
          <a:p>
            <a:pPr algn="ctr"/>
            <a:endParaRPr lang="fr-FR" sz="1600" dirty="0">
              <a:solidFill>
                <a:srgbClr val="7F2172"/>
              </a:solidFill>
              <a:latin typeface="Arial Black" panose="020B0A04020102020204" pitchFamily="34" charset="0"/>
            </a:endParaRPr>
          </a:p>
          <a:p>
            <a:pPr algn="ctr"/>
            <a:endParaRPr lang="fr-FR" sz="2400" dirty="0">
              <a:solidFill>
                <a:srgbClr val="7F2172"/>
              </a:solidFill>
              <a:latin typeface="Arial Black" panose="020B0A04020102020204" pitchFamily="34" charset="0"/>
            </a:endParaRPr>
          </a:p>
          <a:p>
            <a:pPr marL="342900" indent="-342900">
              <a:buFont typeface="Arial" panose="020B0604020202020204" pitchFamily="34" charset="0"/>
              <a:buChar char="•"/>
            </a:pPr>
            <a:r>
              <a:rPr lang="fr-FR" sz="2400" dirty="0">
                <a:solidFill>
                  <a:srgbClr val="EB6035"/>
                </a:solidFill>
                <a:latin typeface="Arial" panose="020B0604020202020204" pitchFamily="34" charset="0"/>
                <a:cs typeface="Arial" panose="020B0604020202020204" pitchFamily="34" charset="0"/>
              </a:rPr>
              <a:t>Une création initiale en Australie en 2001 </a:t>
            </a:r>
          </a:p>
          <a:p>
            <a:pPr marL="342900" indent="-342900">
              <a:buFont typeface="Arial" panose="020B0604020202020204" pitchFamily="34" charset="0"/>
              <a:buChar char="•"/>
            </a:pPr>
            <a:r>
              <a:rPr lang="fr-FR" sz="2400" dirty="0">
                <a:solidFill>
                  <a:srgbClr val="EB6035"/>
                </a:solidFill>
                <a:latin typeface="Arial" panose="020B0604020202020204" pitchFamily="34" charset="0"/>
                <a:cs typeface="Arial" panose="020B0604020202020204" pitchFamily="34" charset="0"/>
              </a:rPr>
              <a:t>Un programme validé scientifiquement par un consensus international d’experts</a:t>
            </a:r>
          </a:p>
          <a:p>
            <a:pPr marL="342900" indent="-342900">
              <a:buFont typeface="Arial" panose="020B0604020202020204" pitchFamily="34" charset="0"/>
              <a:buChar char="•"/>
            </a:pPr>
            <a:r>
              <a:rPr lang="fr-FR" sz="2400" dirty="0">
                <a:solidFill>
                  <a:srgbClr val="EB6035"/>
                </a:solidFill>
                <a:latin typeface="Arial" panose="020B0604020202020204" pitchFamily="34" charset="0"/>
                <a:cs typeface="Arial" panose="020B0604020202020204" pitchFamily="34" charset="0"/>
              </a:rPr>
              <a:t>Un déploiement à l’international avec 24 pays détenteurs de la licence </a:t>
            </a:r>
          </a:p>
          <a:p>
            <a:pPr marL="342900" indent="-342900">
              <a:buFont typeface="Arial" panose="020B0604020202020204" pitchFamily="34" charset="0"/>
              <a:buChar char="•"/>
            </a:pPr>
            <a:r>
              <a:rPr lang="fr-FR" sz="2400" dirty="0">
                <a:solidFill>
                  <a:srgbClr val="EB6035"/>
                </a:solidFill>
                <a:latin typeface="Arial" panose="020B0604020202020204" pitchFamily="34" charset="0"/>
                <a:cs typeface="Arial" panose="020B0604020202020204" pitchFamily="34" charset="0"/>
              </a:rPr>
              <a:t>En France, PSSM France a été crée en 2018 </a:t>
            </a:r>
          </a:p>
          <a:p>
            <a:endParaRPr lang="fr-FR" dirty="0">
              <a:solidFill>
                <a:srgbClr val="222222"/>
              </a:solidFill>
              <a:latin typeface="Arial Black" panose="020B0A04020102020204" pitchFamily="34" charset="0"/>
            </a:endParaRPr>
          </a:p>
          <a:p>
            <a:endParaRPr lang="fr-FR" sz="2000" dirty="0">
              <a:solidFill>
                <a:srgbClr val="222222"/>
              </a:solidFill>
              <a:latin typeface="Arial Black" panose="020B0A04020102020204" pitchFamily="34" charset="0"/>
            </a:endParaRPr>
          </a:p>
          <a:p>
            <a:pPr lvl="1"/>
            <a:r>
              <a:rPr lang="fr-FR" sz="2400" dirty="0">
                <a:solidFill>
                  <a:srgbClr val="222222"/>
                </a:solidFill>
                <a:latin typeface="Arial" panose="020B0604020202020204" pitchFamily="34" charset="0"/>
                <a:cs typeface="Arial" panose="020B0604020202020204" pitchFamily="34" charset="0"/>
              </a:rPr>
              <a:t>En France (au 30 avril 2022)</a:t>
            </a:r>
          </a:p>
          <a:p>
            <a:pPr lvl="1"/>
            <a:r>
              <a:rPr lang="fr-FR" sz="2400" dirty="0">
                <a:solidFill>
                  <a:srgbClr val="222222"/>
                </a:solidFill>
                <a:latin typeface="Arial" panose="020B0604020202020204" pitchFamily="34" charset="0"/>
                <a:cs typeface="Arial" panose="020B0604020202020204" pitchFamily="34" charset="0"/>
              </a:rPr>
              <a:t>2 100 formations de secouristes</a:t>
            </a:r>
          </a:p>
          <a:p>
            <a:pPr lvl="1"/>
            <a:r>
              <a:rPr lang="fr-FR" sz="2400" dirty="0">
                <a:solidFill>
                  <a:srgbClr val="222222"/>
                </a:solidFill>
                <a:latin typeface="Arial" panose="020B0604020202020204" pitchFamily="34" charset="0"/>
                <a:cs typeface="Arial" panose="020B0604020202020204" pitchFamily="34" charset="0"/>
              </a:rPr>
              <a:t>23 000 secouristes formés</a:t>
            </a:r>
          </a:p>
        </p:txBody>
      </p:sp>
      <p:pic>
        <p:nvPicPr>
          <p:cNvPr id="3" name="Image 2">
            <a:extLst>
              <a:ext uri="{FF2B5EF4-FFF2-40B4-BE49-F238E27FC236}">
                <a16:creationId xmlns:a16="http://schemas.microsoft.com/office/drawing/2014/main" id="{D6BB221A-70A0-4E79-A651-6FD5F65D51A9}"/>
              </a:ext>
            </a:extLst>
          </p:cNvPr>
          <p:cNvPicPr>
            <a:picLocks noChangeAspect="1"/>
          </p:cNvPicPr>
          <p:nvPr/>
        </p:nvPicPr>
        <p:blipFill>
          <a:blip r:embed="rId2"/>
          <a:stretch>
            <a:fillRect/>
          </a:stretch>
        </p:blipFill>
        <p:spPr>
          <a:xfrm>
            <a:off x="7156578" y="4417152"/>
            <a:ext cx="4802155" cy="2332566"/>
          </a:xfrm>
          <a:prstGeom prst="rect">
            <a:avLst/>
          </a:prstGeom>
        </p:spPr>
      </p:pic>
      <p:sp>
        <p:nvSpPr>
          <p:cNvPr id="8" name="Rectangle 7">
            <a:extLst>
              <a:ext uri="{FF2B5EF4-FFF2-40B4-BE49-F238E27FC236}">
                <a16:creationId xmlns:a16="http://schemas.microsoft.com/office/drawing/2014/main" id="{43F2DA9F-11D5-418D-9BB7-8FE0A63BD44B}"/>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4C9C2C2F-BDA6-45EC-948B-9D2BE63894D0}"/>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049E323A-5F7D-40EF-9ED2-51E81889B7B9}"/>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7690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7D4E585-1062-4A16-B9A4-B737FB3EC88C}"/>
              </a:ext>
            </a:extLst>
          </p:cNvPr>
          <p:cNvSpPr txBox="1"/>
          <p:nvPr/>
        </p:nvSpPr>
        <p:spPr>
          <a:xfrm>
            <a:off x="829648" y="634760"/>
            <a:ext cx="10537794" cy="4924425"/>
          </a:xfrm>
          <a:prstGeom prst="rect">
            <a:avLst/>
          </a:prstGeom>
          <a:noFill/>
        </p:spPr>
        <p:txBody>
          <a:bodyPr wrap="square" rtlCol="0">
            <a:spAutoFit/>
          </a:bodyPr>
          <a:lstStyle/>
          <a:p>
            <a:pPr algn="ctr"/>
            <a:r>
              <a:rPr lang="fr-FR" sz="3000" b="1" dirty="0">
                <a:solidFill>
                  <a:srgbClr val="7F2172"/>
                </a:solidFill>
                <a:latin typeface="Arial" panose="020B0604020202020204" pitchFamily="34" charset="0"/>
                <a:cs typeface="Arial" panose="020B0604020202020204" pitchFamily="34" charset="0"/>
              </a:rPr>
              <a:t>POURQUOI LES PREMIERS SECOURS </a:t>
            </a:r>
          </a:p>
          <a:p>
            <a:pPr algn="ctr"/>
            <a:r>
              <a:rPr lang="fr-FR" sz="3000" b="1" dirty="0">
                <a:solidFill>
                  <a:srgbClr val="7F2172"/>
                </a:solidFill>
                <a:latin typeface="Arial" panose="020B0604020202020204" pitchFamily="34" charset="0"/>
                <a:cs typeface="Arial" panose="020B0604020202020204" pitchFamily="34" charset="0"/>
              </a:rPr>
              <a:t>EN SANTE MENTALE ?</a:t>
            </a:r>
          </a:p>
          <a:p>
            <a:pPr algn="ctr"/>
            <a:endParaRPr lang="fr-FR" sz="3000" b="1" dirty="0">
              <a:solidFill>
                <a:srgbClr val="7F2172"/>
              </a:solidFill>
              <a:latin typeface="Arial" panose="020B0604020202020204" pitchFamily="34" charset="0"/>
              <a:cs typeface="Arial" panose="020B0604020202020204" pitchFamily="34" charset="0"/>
            </a:endParaRPr>
          </a:p>
          <a:p>
            <a:pPr algn="ctr"/>
            <a:endParaRPr lang="fr-FR" sz="1600" dirty="0">
              <a:solidFill>
                <a:srgbClr val="7F2172"/>
              </a:solidFill>
              <a:latin typeface="Arial Black" panose="020B0A04020102020204" pitchFamily="34" charset="0"/>
            </a:endParaRPr>
          </a:p>
          <a:p>
            <a:pPr marL="342900" indent="-342900">
              <a:buFont typeface="Arial" panose="020B0604020202020204" pitchFamily="34" charset="0"/>
              <a:buChar char="•"/>
            </a:pPr>
            <a:r>
              <a:rPr lang="fr-FR" sz="2600" b="1" dirty="0">
                <a:solidFill>
                  <a:srgbClr val="EB6035"/>
                </a:solidFill>
                <a:latin typeface="Arial" panose="020B0604020202020204" pitchFamily="34" charset="0"/>
                <a:cs typeface="Arial" panose="020B0604020202020204" pitchFamily="34" charset="0"/>
              </a:rPr>
              <a:t>Les troubles psychiques </a:t>
            </a:r>
            <a:r>
              <a:rPr lang="fr-FR" sz="2600" dirty="0">
                <a:latin typeface="Arial" panose="020B0604020202020204" pitchFamily="34" charset="0"/>
                <a:cs typeface="Arial" panose="020B0604020202020204" pitchFamily="34" charset="0"/>
              </a:rPr>
              <a:t>sont les pathologies qui touchent le plus grand nombre de personnes : selon l’OMS, une personne sur 4 au cours de sa vie souffrira soit d’un épisode pathologique, soit d’un trouble persistant. </a:t>
            </a:r>
          </a:p>
          <a:p>
            <a:pPr marL="342900" indent="-342900">
              <a:buFont typeface="Arial" panose="020B0604020202020204" pitchFamily="34" charset="0"/>
              <a:buChar char="•"/>
            </a:pPr>
            <a:endParaRPr lang="fr-FR" sz="2600" b="1" dirty="0">
              <a:solidFill>
                <a:srgbClr val="EB6035"/>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600" b="1" dirty="0">
                <a:solidFill>
                  <a:srgbClr val="EB6035"/>
                </a:solidFill>
                <a:latin typeface="Arial" panose="020B0604020202020204" pitchFamily="34" charset="0"/>
                <a:cs typeface="Arial" panose="020B0604020202020204" pitchFamily="34" charset="0"/>
              </a:rPr>
              <a:t>La stigmatisation </a:t>
            </a:r>
            <a:r>
              <a:rPr lang="fr-FR" sz="2600" dirty="0">
                <a:latin typeface="Arial" panose="020B0604020202020204" pitchFamily="34" charset="0"/>
                <a:cs typeface="Arial" panose="020B0604020202020204" pitchFamily="34" charset="0"/>
              </a:rPr>
              <a:t>des personnes qui souffrent de troubles psychiques, de leur entourage et de ceux qui s’occupent de ces personnes</a:t>
            </a:r>
          </a:p>
        </p:txBody>
      </p:sp>
      <p:sp>
        <p:nvSpPr>
          <p:cNvPr id="8" name="Rectangle 7">
            <a:extLst>
              <a:ext uri="{FF2B5EF4-FFF2-40B4-BE49-F238E27FC236}">
                <a16:creationId xmlns:a16="http://schemas.microsoft.com/office/drawing/2014/main" id="{218253D0-55F2-4733-A246-426B8C266F51}"/>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0EC85D4E-B1A4-43AD-9577-5961088C5304}"/>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514B1F0A-4B79-4DBC-B4D5-33A332F12DEE}"/>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39240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1F131409-F304-F605-E6EB-3CBFB8FB0CBC}"/>
              </a:ext>
            </a:extLst>
          </p:cNvPr>
          <p:cNvSpPr txBox="1"/>
          <p:nvPr/>
        </p:nvSpPr>
        <p:spPr>
          <a:xfrm>
            <a:off x="399422" y="410618"/>
            <a:ext cx="11529199" cy="5806718"/>
          </a:xfrm>
          <a:prstGeom prst="rect">
            <a:avLst/>
          </a:prstGeom>
          <a:noFill/>
        </p:spPr>
        <p:txBody>
          <a:bodyPr wrap="square">
            <a:spAutoFit/>
          </a:bodyPr>
          <a:lstStyle/>
          <a:p>
            <a:pPr algn="ctr"/>
            <a:r>
              <a:rPr lang="fr-FR" sz="3000" b="1" dirty="0">
                <a:solidFill>
                  <a:srgbClr val="7F2172"/>
                </a:solidFill>
                <a:latin typeface="Arial" panose="020B0604020202020204" pitchFamily="34" charset="0"/>
                <a:cs typeface="Arial" panose="020B0604020202020204" pitchFamily="34" charset="0"/>
              </a:rPr>
              <a:t>PREMIERS SECOURS EN SANTE MENTALE</a:t>
            </a:r>
          </a:p>
          <a:p>
            <a:pPr algn="ctr"/>
            <a:endParaRPr lang="fr-FR" b="1" dirty="0">
              <a:solidFill>
                <a:srgbClr val="7F2172"/>
              </a:solidFill>
              <a:latin typeface="Arial" panose="020B0604020202020204" pitchFamily="34" charset="0"/>
              <a:cs typeface="Arial" panose="020B0604020202020204" pitchFamily="34" charset="0"/>
            </a:endParaRPr>
          </a:p>
          <a:p>
            <a:pPr algn="ctr"/>
            <a:endParaRPr lang="fr-FR" sz="2000" b="1" dirty="0">
              <a:solidFill>
                <a:srgbClr val="7F2172"/>
              </a:solidFill>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La formation PSSM </a:t>
            </a:r>
            <a:r>
              <a:rPr lang="fr-FR" sz="2400" b="1" dirty="0">
                <a:solidFill>
                  <a:srgbClr val="EB6035"/>
                </a:solidFill>
                <a:latin typeface="Arial" panose="020B0604020202020204" pitchFamily="34" charset="0"/>
                <a:cs typeface="Arial" panose="020B0604020202020204" pitchFamily="34" charset="0"/>
              </a:rPr>
              <a:t>forme des Secouristes</a:t>
            </a:r>
            <a:r>
              <a:rPr lang="fr-FR" sz="2400" dirty="0">
                <a:latin typeface="Arial" panose="020B0604020202020204" pitchFamily="34" charset="0"/>
                <a:cs typeface="Arial" panose="020B0604020202020204" pitchFamily="34" charset="0"/>
              </a:rPr>
              <a:t>, et non pas des professionnels de santé.</a:t>
            </a:r>
          </a:p>
          <a:p>
            <a:pPr algn="just"/>
            <a:endParaRPr lang="fr-FR" sz="2400" dirty="0">
              <a:latin typeface="Arial" panose="020B0604020202020204" pitchFamily="34" charset="0"/>
              <a:cs typeface="Arial" panose="020B0604020202020204" pitchFamily="34" charset="0"/>
            </a:endParaRPr>
          </a:p>
          <a:p>
            <a:pPr marL="447675" lvl="1" indent="-447675" algn="just">
              <a:lnSpc>
                <a:spcPct val="100000"/>
              </a:lnSpc>
              <a:spcBef>
                <a:spcPts val="1000"/>
              </a:spcBef>
              <a:spcAft>
                <a:spcPts val="1200"/>
              </a:spcAft>
              <a:buClr>
                <a:srgbClr val="5DB157"/>
              </a:buClr>
            </a:pPr>
            <a:r>
              <a:rPr lang="fr-FR" sz="2400" dirty="0">
                <a:latin typeface="Arial" panose="020B0604020202020204" pitchFamily="34" charset="0"/>
                <a:cs typeface="Arial" panose="020B0604020202020204" pitchFamily="34" charset="0"/>
              </a:rPr>
              <a:t>Elle vise à permettre aux secouristes :</a:t>
            </a:r>
          </a:p>
          <a:p>
            <a:pPr marL="342900" lvl="1" indent="-342900" algn="just">
              <a:lnSpc>
                <a:spcPct val="100000"/>
              </a:lnSpc>
              <a:spcBef>
                <a:spcPts val="1000"/>
              </a:spcBef>
              <a:spcAft>
                <a:spcPts val="1200"/>
              </a:spcAft>
              <a:buClr>
                <a:srgbClr val="5DB157"/>
              </a:buClr>
              <a:buFont typeface="Wingdings" panose="05000000000000000000" pitchFamily="2" charset="2"/>
              <a:buChar char="q"/>
            </a:pPr>
            <a:r>
              <a:rPr lang="fr-FR" sz="2400" dirty="0">
                <a:latin typeface="Arial" panose="020B0604020202020204" pitchFamily="34" charset="0"/>
                <a:cs typeface="Arial" panose="020B0604020202020204" pitchFamily="34" charset="0"/>
              </a:rPr>
              <a:t>d’être attentifs et de reconnaitre les premières manifestations ou l’aggravation de troubles de santé mentale, </a:t>
            </a:r>
          </a:p>
          <a:p>
            <a:pPr marL="342900" lvl="1" indent="-342900" algn="just">
              <a:lnSpc>
                <a:spcPct val="100000"/>
              </a:lnSpc>
              <a:spcBef>
                <a:spcPts val="1000"/>
              </a:spcBef>
              <a:spcAft>
                <a:spcPts val="1200"/>
              </a:spcAft>
              <a:buClr>
                <a:srgbClr val="5DB157"/>
              </a:buClr>
              <a:buFont typeface="Wingdings" panose="05000000000000000000" pitchFamily="2" charset="2"/>
              <a:buChar char="q"/>
            </a:pPr>
            <a:r>
              <a:rPr lang="fr-FR" sz="2400" dirty="0">
                <a:latin typeface="Arial" panose="020B0604020202020204" pitchFamily="34" charset="0"/>
                <a:cs typeface="Arial" panose="020B0604020202020204" pitchFamily="34" charset="0"/>
              </a:rPr>
              <a:t>de savoir se comporter de façon adaptée pour entrer en contact avec la personne et gagner sa confiance,</a:t>
            </a:r>
          </a:p>
          <a:p>
            <a:pPr marL="342900" lvl="1" indent="-342900" algn="just">
              <a:lnSpc>
                <a:spcPct val="100000"/>
              </a:lnSpc>
              <a:spcBef>
                <a:spcPts val="1000"/>
              </a:spcBef>
              <a:spcAft>
                <a:spcPts val="1200"/>
              </a:spcAft>
              <a:buClr>
                <a:srgbClr val="5DB157"/>
              </a:buClr>
              <a:buFont typeface="Wingdings" panose="05000000000000000000" pitchFamily="2" charset="2"/>
              <a:buChar char="q"/>
            </a:pPr>
            <a:r>
              <a:rPr lang="fr-FR" sz="2400" dirty="0">
                <a:latin typeface="Arial" panose="020B0604020202020204" pitchFamily="34" charset="0"/>
                <a:cs typeface="Arial" panose="020B0604020202020204" pitchFamily="34" charset="0"/>
              </a:rPr>
              <a:t>de connaitre suffisamment les ressources professionnelles et non professionnelles pour l’orienter ou l’aider à s’orienter vers les soins adaptés.</a:t>
            </a:r>
          </a:p>
        </p:txBody>
      </p:sp>
    </p:spTree>
    <p:extLst>
      <p:ext uri="{BB962C8B-B14F-4D97-AF65-F5344CB8AC3E}">
        <p14:creationId xmlns:p14="http://schemas.microsoft.com/office/powerpoint/2010/main" val="400407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C1472537-488F-E31F-6DE3-5C0767976310}"/>
              </a:ext>
            </a:extLst>
          </p:cNvPr>
          <p:cNvPicPr>
            <a:picLocks noChangeAspect="1"/>
          </p:cNvPicPr>
          <p:nvPr/>
        </p:nvPicPr>
        <p:blipFill rotWithShape="1">
          <a:blip r:embed="rId2"/>
          <a:srcRect l="5217" t="985" b="1649"/>
          <a:stretch/>
        </p:blipFill>
        <p:spPr>
          <a:xfrm>
            <a:off x="9240464" y="2347784"/>
            <a:ext cx="2618350" cy="3134897"/>
          </a:xfrm>
          <a:prstGeom prst="rect">
            <a:avLst/>
          </a:prstGeom>
          <a:ln>
            <a:solidFill>
              <a:schemeClr val="bg2"/>
            </a:solidFill>
          </a:ln>
        </p:spPr>
      </p:pic>
      <p:sp>
        <p:nvSpPr>
          <p:cNvPr id="10" name="ZoneTexte 9">
            <a:extLst>
              <a:ext uri="{FF2B5EF4-FFF2-40B4-BE49-F238E27FC236}">
                <a16:creationId xmlns:a16="http://schemas.microsoft.com/office/drawing/2014/main" id="{DBAA822B-EB52-A68C-9807-713AAEA1D23C}"/>
              </a:ext>
            </a:extLst>
          </p:cNvPr>
          <p:cNvSpPr txBox="1"/>
          <p:nvPr/>
        </p:nvSpPr>
        <p:spPr>
          <a:xfrm>
            <a:off x="772735" y="2980159"/>
            <a:ext cx="8072685" cy="2221121"/>
          </a:xfrm>
          <a:prstGeom prst="rect">
            <a:avLst/>
          </a:prstGeom>
          <a:noFill/>
        </p:spPr>
        <p:txBody>
          <a:bodyPr wrap="square">
            <a:spAutoFit/>
          </a:bodyPr>
          <a:lstStyle/>
          <a:p>
            <a:pPr marL="0" lvl="1" indent="0" fontAlgn="base">
              <a:lnSpc>
                <a:spcPct val="100000"/>
              </a:lnSpc>
              <a:spcBef>
                <a:spcPts val="1000"/>
              </a:spcBef>
              <a:spcAft>
                <a:spcPts val="1200"/>
              </a:spcAft>
              <a:buClr>
                <a:srgbClr val="5DB157"/>
              </a:buClr>
              <a:buNone/>
            </a:pPr>
            <a:r>
              <a:rPr lang="fr-FR" sz="2400" dirty="0">
                <a:latin typeface="Arial" panose="020B0604020202020204" pitchFamily="34" charset="0"/>
                <a:cs typeface="Arial" panose="020B0604020202020204" pitchFamily="34" charset="0"/>
              </a:rPr>
              <a:t>Formation courte (14 heures) en groupe de 16 personnes maximum</a:t>
            </a:r>
          </a:p>
          <a:p>
            <a:pPr marL="0" lvl="1" indent="0" fontAlgn="base">
              <a:lnSpc>
                <a:spcPct val="100000"/>
              </a:lnSpc>
              <a:spcBef>
                <a:spcPts val="1000"/>
              </a:spcBef>
              <a:spcAft>
                <a:spcPts val="1200"/>
              </a:spcAft>
              <a:buClr>
                <a:srgbClr val="5DB157"/>
              </a:buClr>
            </a:pPr>
            <a:r>
              <a:rPr lang="fr-FR" sz="2400" dirty="0">
                <a:latin typeface="Arial" panose="020B0604020202020204" pitchFamily="34" charset="0"/>
                <a:cs typeface="Arial" panose="020B0604020202020204" pitchFamily="34" charset="0"/>
              </a:rPr>
              <a:t>La formation PSSM s’appuie sur une pédagogie participative et est dispensée  par des formateurs accrédités</a:t>
            </a:r>
          </a:p>
        </p:txBody>
      </p:sp>
      <p:sp>
        <p:nvSpPr>
          <p:cNvPr id="11" name="Titre 4">
            <a:extLst>
              <a:ext uri="{FF2B5EF4-FFF2-40B4-BE49-F238E27FC236}">
                <a16:creationId xmlns:a16="http://schemas.microsoft.com/office/drawing/2014/main" id="{775EDB8B-A3DE-7007-D91B-EE95ECB8EE99}"/>
              </a:ext>
            </a:extLst>
          </p:cNvPr>
          <p:cNvSpPr txBox="1">
            <a:spLocks/>
          </p:cNvSpPr>
          <p:nvPr/>
        </p:nvSpPr>
        <p:spPr>
          <a:xfrm>
            <a:off x="130629" y="636989"/>
            <a:ext cx="10496938" cy="11160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a:solidFill>
                  <a:srgbClr val="7F2172"/>
                </a:solidFill>
                <a:latin typeface="Arial" panose="020B0604020202020204" pitchFamily="34" charset="0"/>
                <a:cs typeface="Arial" panose="020B0604020202020204" pitchFamily="34" charset="0"/>
              </a:rPr>
              <a:t>PREMIERS SECOURS  EN SANTÉ MENTALE</a:t>
            </a:r>
          </a:p>
          <a:p>
            <a:pPr algn="ctr"/>
            <a:r>
              <a:rPr lang="fr-FR" sz="2800" b="1" dirty="0">
                <a:solidFill>
                  <a:srgbClr val="7F2172"/>
                </a:solidFill>
                <a:latin typeface="Arial" panose="020B0604020202020204" pitchFamily="34" charset="0"/>
                <a:cs typeface="Arial" panose="020B0604020202020204" pitchFamily="34" charset="0"/>
              </a:rPr>
              <a:t>FORMATION STANDARD / JEUNES</a:t>
            </a:r>
          </a:p>
        </p:txBody>
      </p:sp>
    </p:spTree>
    <p:extLst>
      <p:ext uri="{BB962C8B-B14F-4D97-AF65-F5344CB8AC3E}">
        <p14:creationId xmlns:p14="http://schemas.microsoft.com/office/powerpoint/2010/main" val="1149651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4">
            <a:extLst>
              <a:ext uri="{FF2B5EF4-FFF2-40B4-BE49-F238E27FC236}">
                <a16:creationId xmlns:a16="http://schemas.microsoft.com/office/drawing/2014/main" id="{F869A8A5-C70D-BBCE-55E8-3595790F7364}"/>
              </a:ext>
            </a:extLst>
          </p:cNvPr>
          <p:cNvSpPr txBox="1">
            <a:spLocks/>
          </p:cNvSpPr>
          <p:nvPr/>
        </p:nvSpPr>
        <p:spPr>
          <a:xfrm>
            <a:off x="1296956" y="471399"/>
            <a:ext cx="9016262" cy="111599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000" b="1" dirty="0">
                <a:solidFill>
                  <a:srgbClr val="7F2172"/>
                </a:solidFill>
                <a:latin typeface="Arial" panose="020B0604020202020204" pitchFamily="34" charset="0"/>
                <a:cs typeface="Arial" panose="020B0604020202020204" pitchFamily="34" charset="0"/>
              </a:rPr>
              <a:t>PREMIERS SECOURS  EN SANTÉ MENTALE</a:t>
            </a:r>
          </a:p>
          <a:p>
            <a:pPr algn="ctr"/>
            <a:r>
              <a:rPr lang="fr-FR" sz="3000" b="1" dirty="0">
                <a:solidFill>
                  <a:srgbClr val="7F2172"/>
                </a:solidFill>
                <a:latin typeface="Arial" panose="020B0604020202020204" pitchFamily="34" charset="0"/>
                <a:cs typeface="Arial" panose="020B0604020202020204" pitchFamily="34" charset="0"/>
              </a:rPr>
              <a:t>FORMATION  JEUNES</a:t>
            </a:r>
          </a:p>
        </p:txBody>
      </p:sp>
      <p:sp>
        <p:nvSpPr>
          <p:cNvPr id="9" name="ZoneTexte 8">
            <a:extLst>
              <a:ext uri="{FF2B5EF4-FFF2-40B4-BE49-F238E27FC236}">
                <a16:creationId xmlns:a16="http://schemas.microsoft.com/office/drawing/2014/main" id="{7515B787-6757-195F-0BD6-30F4FFDEDF32}"/>
              </a:ext>
            </a:extLst>
          </p:cNvPr>
          <p:cNvSpPr txBox="1"/>
          <p:nvPr/>
        </p:nvSpPr>
        <p:spPr>
          <a:xfrm>
            <a:off x="886408" y="2585845"/>
            <a:ext cx="9666514" cy="3954929"/>
          </a:xfrm>
          <a:prstGeom prst="rect">
            <a:avLst/>
          </a:prstGeom>
          <a:noFill/>
        </p:spPr>
        <p:txBody>
          <a:bodyPr wrap="square">
            <a:spAutoFit/>
          </a:bodyPr>
          <a:lstStyle/>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Modèle qui doit se déployer une fois le module jeunes installé</a:t>
            </a:r>
          </a:p>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10 % des accompagnants de jeunes doivent être formés pour une prise en charge efficace</a:t>
            </a:r>
          </a:p>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Pour les accompagnants : module jeune : 14 h</a:t>
            </a:r>
          </a:p>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Pour les ados de 12 à 18 ans : format adapté – matériel pédagogique spécifique</a:t>
            </a:r>
          </a:p>
        </p:txBody>
      </p:sp>
    </p:spTree>
    <p:extLst>
      <p:ext uri="{BB962C8B-B14F-4D97-AF65-F5344CB8AC3E}">
        <p14:creationId xmlns:p14="http://schemas.microsoft.com/office/powerpoint/2010/main" val="125234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5D8355FB-BFF3-E776-716E-98AB2E8884E7}"/>
              </a:ext>
            </a:extLst>
          </p:cNvPr>
          <p:cNvSpPr txBox="1"/>
          <p:nvPr/>
        </p:nvSpPr>
        <p:spPr>
          <a:xfrm>
            <a:off x="1679510" y="293959"/>
            <a:ext cx="8686800" cy="1015663"/>
          </a:xfrm>
          <a:prstGeom prst="rect">
            <a:avLst/>
          </a:prstGeom>
          <a:noFill/>
        </p:spPr>
        <p:txBody>
          <a:bodyPr wrap="square">
            <a:spAutoFit/>
          </a:bodyPr>
          <a:lstStyle/>
          <a:p>
            <a:pPr algn="ctr"/>
            <a:r>
              <a:rPr lang="fr-FR" sz="3000" b="1" dirty="0">
                <a:solidFill>
                  <a:srgbClr val="7F2172"/>
                </a:solidFill>
                <a:latin typeface="Arial" panose="020B0604020202020204" pitchFamily="34" charset="0"/>
                <a:cs typeface="Arial" panose="020B0604020202020204" pitchFamily="34" charset="0"/>
              </a:rPr>
              <a:t>LA FORMATION DE PREMIERS SECOURS EN SANTÉ MENTALE DANS LA RÉGION PACA</a:t>
            </a:r>
          </a:p>
        </p:txBody>
      </p:sp>
      <p:sp>
        <p:nvSpPr>
          <p:cNvPr id="10" name="ZoneTexte 9">
            <a:extLst>
              <a:ext uri="{FF2B5EF4-FFF2-40B4-BE49-F238E27FC236}">
                <a16:creationId xmlns:a16="http://schemas.microsoft.com/office/drawing/2014/main" id="{C263922F-A76F-0CFC-95E7-21DD141479DB}"/>
              </a:ext>
            </a:extLst>
          </p:cNvPr>
          <p:cNvSpPr txBox="1"/>
          <p:nvPr/>
        </p:nvSpPr>
        <p:spPr>
          <a:xfrm>
            <a:off x="356769" y="1770228"/>
            <a:ext cx="10834966" cy="5098832"/>
          </a:xfrm>
          <a:prstGeom prst="rect">
            <a:avLst/>
          </a:prstGeom>
          <a:noFill/>
        </p:spPr>
        <p:txBody>
          <a:bodyPr wrap="square">
            <a:spAutoFit/>
          </a:bodyPr>
          <a:lstStyle/>
          <a:p>
            <a:pPr marL="447675" lvl="1" indent="-447675">
              <a:lnSpc>
                <a:spcPct val="100000"/>
              </a:lnSpc>
              <a:spcBef>
                <a:spcPts val="1000"/>
              </a:spcBef>
              <a:spcAft>
                <a:spcPts val="1200"/>
              </a:spcAft>
              <a:buClr>
                <a:srgbClr val="5DB157"/>
              </a:buClr>
            </a:pPr>
            <a:r>
              <a:rPr lang="fr-FR" sz="2200" dirty="0">
                <a:latin typeface="Arial" panose="020B0604020202020204" pitchFamily="34" charset="0"/>
                <a:cs typeface="Arial" panose="020B0604020202020204" pitchFamily="34" charset="0"/>
              </a:rPr>
              <a:t>Manque de visibilité pour répertorier le nombre de formateurs, de formation et de secouristes formés</a:t>
            </a:r>
          </a:p>
          <a:p>
            <a:r>
              <a:rPr lang="fr-FR" sz="2200" b="0" i="0" dirty="0">
                <a:solidFill>
                  <a:srgbClr val="201F1E"/>
                </a:solidFill>
                <a:effectLst/>
                <a:latin typeface="Arial" panose="020B0604020202020204" pitchFamily="34" charset="0"/>
                <a:cs typeface="Arial" panose="020B0604020202020204" pitchFamily="34" charset="0"/>
              </a:rPr>
              <a:t>Au </a:t>
            </a:r>
            <a:r>
              <a:rPr lang="fr-FR" sz="2200" b="1" i="0" dirty="0">
                <a:solidFill>
                  <a:srgbClr val="201F1E"/>
                </a:solidFill>
                <a:effectLst/>
                <a:latin typeface="Arial" panose="020B0604020202020204" pitchFamily="34" charset="0"/>
                <a:cs typeface="Arial" panose="020B0604020202020204" pitchFamily="34" charset="0"/>
              </a:rPr>
              <a:t>1</a:t>
            </a:r>
            <a:r>
              <a:rPr lang="fr-FR" sz="2200" b="1" i="0" baseline="30000" dirty="0">
                <a:solidFill>
                  <a:srgbClr val="201F1E"/>
                </a:solidFill>
                <a:effectLst/>
                <a:latin typeface="Arial" panose="020B0604020202020204" pitchFamily="34" charset="0"/>
                <a:cs typeface="Arial" panose="020B0604020202020204" pitchFamily="34" charset="0"/>
              </a:rPr>
              <a:t>er</a:t>
            </a:r>
            <a:r>
              <a:rPr lang="fr-FR" sz="2200" b="1" i="0" dirty="0">
                <a:solidFill>
                  <a:srgbClr val="201F1E"/>
                </a:solidFill>
                <a:effectLst/>
                <a:latin typeface="Arial" panose="020B0604020202020204" pitchFamily="34" charset="0"/>
                <a:cs typeface="Arial" panose="020B0604020202020204" pitchFamily="34" charset="0"/>
              </a:rPr>
              <a:t> avril 2022</a:t>
            </a:r>
            <a:r>
              <a:rPr lang="fr-FR" sz="2200" b="0" i="0" dirty="0">
                <a:solidFill>
                  <a:srgbClr val="201F1E"/>
                </a:solidFill>
                <a:effectLst/>
                <a:latin typeface="Arial" panose="020B0604020202020204" pitchFamily="34" charset="0"/>
                <a:cs typeface="Arial" panose="020B0604020202020204" pitchFamily="34" charset="0"/>
              </a:rPr>
              <a:t> en </a:t>
            </a:r>
            <a:r>
              <a:rPr lang="fr-FR" sz="2200" b="1" i="0" dirty="0">
                <a:solidFill>
                  <a:srgbClr val="201F1E"/>
                </a:solidFill>
                <a:effectLst/>
                <a:latin typeface="Arial" panose="020B0604020202020204" pitchFamily="34" charset="0"/>
                <a:cs typeface="Arial" panose="020B0604020202020204" pitchFamily="34" charset="0"/>
              </a:rPr>
              <a:t>PACA</a:t>
            </a:r>
            <a:r>
              <a:rPr lang="fr-FR" sz="2200" b="0" i="0" dirty="0">
                <a:solidFill>
                  <a:srgbClr val="201F1E"/>
                </a:solidFill>
                <a:effectLst/>
                <a:latin typeface="Arial" panose="020B0604020202020204" pitchFamily="34" charset="0"/>
                <a:cs typeface="Arial" panose="020B0604020202020204" pitchFamily="34" charset="0"/>
              </a:rPr>
              <a:t> (chiffres PSSM France)</a:t>
            </a:r>
            <a:r>
              <a:rPr lang="fr-FR" sz="2200" dirty="0">
                <a:latin typeface="Arial" panose="020B0604020202020204" pitchFamily="34" charset="0"/>
                <a:cs typeface="Arial" panose="020B0604020202020204" pitchFamily="34" charset="0"/>
              </a:rPr>
              <a:t> :</a:t>
            </a:r>
          </a:p>
          <a:p>
            <a:endParaRPr lang="fr-FR" sz="2200" b="0" i="0" dirty="0">
              <a:solidFill>
                <a:srgbClr val="201F1E"/>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fr-FR" sz="2200" b="0" i="0" dirty="0">
                <a:solidFill>
                  <a:srgbClr val="201F1E"/>
                </a:solidFill>
                <a:effectLst/>
                <a:latin typeface="Arial" panose="020B0604020202020204" pitchFamily="34" charset="0"/>
                <a:cs typeface="Arial" panose="020B0604020202020204" pitchFamily="34" charset="0"/>
              </a:rPr>
              <a:t>  43 formateurs accrédités</a:t>
            </a:r>
          </a:p>
          <a:p>
            <a:pPr algn="l"/>
            <a:endParaRPr lang="fr-FR" sz="2200" b="0" i="0" dirty="0">
              <a:solidFill>
                <a:srgbClr val="201F1E"/>
              </a:solidFill>
              <a:effectLst/>
              <a:latin typeface="Arial" panose="020B0604020202020204" pitchFamily="34" charset="0"/>
              <a:cs typeface="Arial" panose="020B0604020202020204" pitchFamily="34" charset="0"/>
            </a:endParaRPr>
          </a:p>
          <a:p>
            <a:pPr algn="l">
              <a:spcAft>
                <a:spcPts val="1200"/>
              </a:spcAft>
              <a:buFont typeface="Arial" panose="020B0604020202020204" pitchFamily="34" charset="0"/>
              <a:buChar char="•"/>
            </a:pPr>
            <a:r>
              <a:rPr lang="fr-FR" sz="2200" b="0" i="0" dirty="0">
                <a:solidFill>
                  <a:srgbClr val="201F1E"/>
                </a:solidFill>
                <a:effectLst/>
                <a:latin typeface="Arial" panose="020B0604020202020204" pitchFamily="34" charset="0"/>
                <a:cs typeface="Arial" panose="020B0604020202020204" pitchFamily="34" charset="0"/>
              </a:rPr>
              <a:t> 1522 secouristes formés (16 sur le module Jeunes) </a:t>
            </a:r>
          </a:p>
          <a:p>
            <a:pPr marL="447675" lvl="1" indent="-447675">
              <a:lnSpc>
                <a:spcPct val="100000"/>
              </a:lnSpc>
              <a:spcBef>
                <a:spcPts val="1000"/>
              </a:spcBef>
              <a:spcAft>
                <a:spcPts val="1200"/>
              </a:spcAft>
              <a:buClr>
                <a:srgbClr val="5DB157"/>
              </a:buClr>
            </a:pPr>
            <a:r>
              <a:rPr lang="fr-FR" sz="2200" dirty="0">
                <a:latin typeface="Arial" panose="020B0604020202020204" pitchFamily="34" charset="0"/>
                <a:cs typeface="Arial" panose="020B0604020202020204" pitchFamily="34" charset="0"/>
              </a:rPr>
              <a:t>Un programme de développement régional confié à la SEDAP :</a:t>
            </a:r>
          </a:p>
          <a:p>
            <a:pPr marL="447675" lvl="1" indent="-447675">
              <a:spcBef>
                <a:spcPts val="1000"/>
              </a:spcBef>
              <a:spcAft>
                <a:spcPts val="1200"/>
              </a:spcAft>
              <a:buClr>
                <a:srgbClr val="5DB157"/>
              </a:buClr>
              <a:buFont typeface="Arial" panose="020B0604020202020204" pitchFamily="34" charset="0"/>
              <a:buChar char="•"/>
            </a:pPr>
            <a:r>
              <a:rPr lang="fr-FR" sz="2200" dirty="0">
                <a:latin typeface="Arial" panose="020B0604020202020204" pitchFamily="34" charset="0"/>
                <a:cs typeface="Arial" panose="020B0604020202020204" pitchFamily="34" charset="0"/>
              </a:rPr>
              <a:t>1 formation jeunes pour les éducateurs PJJ </a:t>
            </a:r>
          </a:p>
          <a:p>
            <a:pPr marL="447675" lvl="1" indent="-447675">
              <a:spcBef>
                <a:spcPts val="1000"/>
              </a:spcBef>
              <a:spcAft>
                <a:spcPts val="1200"/>
              </a:spcAft>
              <a:buClr>
                <a:srgbClr val="5DB157"/>
              </a:buClr>
              <a:buFont typeface="Arial" panose="020B0604020202020204" pitchFamily="34" charset="0"/>
              <a:buChar char="•"/>
            </a:pPr>
            <a:r>
              <a:rPr lang="fr-FR" sz="2200" dirty="0">
                <a:latin typeface="Arial" panose="020B0604020202020204" pitchFamily="34" charset="0"/>
                <a:cs typeface="Arial" panose="020B0604020202020204" pitchFamily="34" charset="0"/>
              </a:rPr>
              <a:t>1 formation standard par département/an pour le public)</a:t>
            </a:r>
          </a:p>
          <a:p>
            <a:pPr marL="447675" lvl="1" indent="-447675">
              <a:spcBef>
                <a:spcPts val="1000"/>
              </a:spcBef>
              <a:spcAft>
                <a:spcPts val="1200"/>
              </a:spcAft>
              <a:buClr>
                <a:srgbClr val="5DB157"/>
              </a:buClr>
              <a:buFont typeface="Arial" panose="020B0604020202020204" pitchFamily="34" charset="0"/>
              <a:buChar char="•"/>
            </a:pPr>
            <a:r>
              <a:rPr lang="fr-FR" sz="2200" dirty="0">
                <a:latin typeface="Arial" panose="020B0604020202020204" pitchFamily="34" charset="0"/>
                <a:cs typeface="Arial" panose="020B0604020202020204" pitchFamily="34" charset="0"/>
              </a:rPr>
              <a:t>1 formation de formateurs jeunes à Marseille en mai 2022</a:t>
            </a:r>
          </a:p>
        </p:txBody>
      </p:sp>
    </p:spTree>
    <p:extLst>
      <p:ext uri="{BB962C8B-B14F-4D97-AF65-F5344CB8AC3E}">
        <p14:creationId xmlns:p14="http://schemas.microsoft.com/office/powerpoint/2010/main" val="3434183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E20BF9-2313-4100-9EDB-99B439C7CCD2}"/>
              </a:ext>
            </a:extLst>
          </p:cNvPr>
          <p:cNvSpPr/>
          <p:nvPr/>
        </p:nvSpPr>
        <p:spPr>
          <a:xfrm rot="2372447">
            <a:off x="11779329" y="-384618"/>
            <a:ext cx="158971" cy="1351104"/>
          </a:xfrm>
          <a:prstGeom prst="rect">
            <a:avLst/>
          </a:prstGeom>
          <a:solidFill>
            <a:srgbClr val="EB6035"/>
          </a:solidFill>
          <a:ln>
            <a:solidFill>
              <a:srgbClr val="EB6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3E40C729-7B59-489A-8166-CA20FC7AC842}"/>
              </a:ext>
            </a:extLst>
          </p:cNvPr>
          <p:cNvSpPr/>
          <p:nvPr/>
        </p:nvSpPr>
        <p:spPr>
          <a:xfrm rot="2372447">
            <a:off x="11622915" y="-571203"/>
            <a:ext cx="168102" cy="1048246"/>
          </a:xfrm>
          <a:prstGeom prst="rect">
            <a:avLst/>
          </a:prstGeom>
          <a:solidFill>
            <a:srgbClr val="7F2172"/>
          </a:solidFill>
          <a:ln>
            <a:solidFill>
              <a:srgbClr val="7F2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9AA17581-7D29-4E29-A7E9-7A04E96AF7FD}"/>
              </a:ext>
            </a:extLst>
          </p:cNvPr>
          <p:cNvSpPr/>
          <p:nvPr/>
        </p:nvSpPr>
        <p:spPr>
          <a:xfrm rot="2372447">
            <a:off x="12189143" y="-277563"/>
            <a:ext cx="68487" cy="1048246"/>
          </a:xfrm>
          <a:prstGeom prst="rect">
            <a:avLst/>
          </a:prstGeom>
          <a:solidFill>
            <a:srgbClr val="D6ECEB"/>
          </a:solidFill>
          <a:ln>
            <a:solidFill>
              <a:srgbClr val="D6EC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757E03F9-ACC6-3A16-DE11-AC11A888AB5F}"/>
              </a:ext>
            </a:extLst>
          </p:cNvPr>
          <p:cNvSpPr txBox="1"/>
          <p:nvPr/>
        </p:nvSpPr>
        <p:spPr>
          <a:xfrm>
            <a:off x="1800808" y="523950"/>
            <a:ext cx="7447234" cy="954107"/>
          </a:xfrm>
          <a:prstGeom prst="rect">
            <a:avLst/>
          </a:prstGeom>
          <a:noFill/>
        </p:spPr>
        <p:txBody>
          <a:bodyPr wrap="square">
            <a:spAutoFit/>
          </a:bodyPr>
          <a:lstStyle/>
          <a:p>
            <a:pPr algn="ctr"/>
            <a:r>
              <a:rPr lang="fr-FR" sz="2800" b="1" dirty="0">
                <a:solidFill>
                  <a:srgbClr val="7F2172"/>
                </a:solidFill>
                <a:latin typeface="Arial" panose="020B0604020202020204" pitchFamily="34" charset="0"/>
                <a:cs typeface="Arial" panose="020B0604020202020204" pitchFamily="34" charset="0"/>
              </a:rPr>
              <a:t>LA FORMATION DE PREMIERS SECOURS EN SANTÉ MENTALE DANS LE VAR</a:t>
            </a:r>
            <a:endParaRPr lang="fr-FR" sz="2800" b="1" dirty="0">
              <a:latin typeface="Arial" panose="020B060402020202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05FC6CB7-B51E-EC59-2114-31612B2516ED}"/>
              </a:ext>
            </a:extLst>
          </p:cNvPr>
          <p:cNvSpPr txBox="1"/>
          <p:nvPr/>
        </p:nvSpPr>
        <p:spPr>
          <a:xfrm>
            <a:off x="750483" y="1888629"/>
            <a:ext cx="9139605" cy="4816703"/>
          </a:xfrm>
          <a:prstGeom prst="rect">
            <a:avLst/>
          </a:prstGeom>
          <a:noFill/>
        </p:spPr>
        <p:txBody>
          <a:bodyPr wrap="square">
            <a:spAutoFit/>
          </a:bodyPr>
          <a:lstStyle/>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5 formateurs standard – 2 formateurs jeunes</a:t>
            </a:r>
          </a:p>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Au CODES 83 : </a:t>
            </a:r>
          </a:p>
          <a:p>
            <a:pPr marL="447675" lvl="1" indent="-447675">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2 formateurs standard – 2 formateurs jeunes  - 155 secouristes formés </a:t>
            </a:r>
          </a:p>
          <a:p>
            <a:pPr marL="0" lvl="1" algn="just">
              <a:lnSpc>
                <a:spcPct val="100000"/>
              </a:lnSpc>
              <a:spcBef>
                <a:spcPts val="1000"/>
              </a:spcBef>
              <a:spcAft>
                <a:spcPts val="1200"/>
              </a:spcAft>
              <a:buClr>
                <a:srgbClr val="5DB157"/>
              </a:buClr>
            </a:pPr>
            <a:r>
              <a:rPr lang="fr-FR" sz="2800" dirty="0">
                <a:latin typeface="Arial" panose="020B0604020202020204" pitchFamily="34" charset="0"/>
                <a:cs typeface="Arial" panose="020B0604020202020204" pitchFamily="34" charset="0"/>
              </a:rPr>
              <a:t>Une subvention de l’ARS pour prendre en charge des bénévoles ou membres d’associations ou de GEM, des aidants, des personnes en situation précaire ou des personnes concernées dans les formations proposées individuellement au public.</a:t>
            </a:r>
          </a:p>
        </p:txBody>
      </p:sp>
    </p:spTree>
    <p:extLst>
      <p:ext uri="{BB962C8B-B14F-4D97-AF65-F5344CB8AC3E}">
        <p14:creationId xmlns:p14="http://schemas.microsoft.com/office/powerpoint/2010/main" val="19071218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910</Words>
  <Application>Microsoft Office PowerPoint</Application>
  <PresentationFormat>Grand écran</PresentationFormat>
  <Paragraphs>114</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Arial Black</vt:lpstr>
      <vt:lpstr>Calibri</vt:lpstr>
      <vt:lpstr>Calibri Light</vt:lpstr>
      <vt:lpstr>Gotham Black</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Stéphanie ROCHEDIX</dc:creator>
  <cp:lastModifiedBy>Mylène Baudry</cp:lastModifiedBy>
  <cp:revision>51</cp:revision>
  <dcterms:created xsi:type="dcterms:W3CDTF">2022-05-17T12:08:20Z</dcterms:created>
  <dcterms:modified xsi:type="dcterms:W3CDTF">2022-05-31T04:33:55Z</dcterms:modified>
</cp:coreProperties>
</file>